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539" r:id="rId2"/>
    <p:sldId id="541" r:id="rId3"/>
    <p:sldId id="494" r:id="rId4"/>
    <p:sldId id="623" r:id="rId5"/>
    <p:sldId id="660" r:id="rId6"/>
    <p:sldId id="661" r:id="rId7"/>
    <p:sldId id="662" r:id="rId8"/>
    <p:sldId id="663" r:id="rId9"/>
    <p:sldId id="664" r:id="rId10"/>
    <p:sldId id="665" r:id="rId11"/>
    <p:sldId id="666" r:id="rId12"/>
    <p:sldId id="671" r:id="rId13"/>
    <p:sldId id="672" r:id="rId14"/>
    <p:sldId id="674" r:id="rId15"/>
    <p:sldId id="675" r:id="rId16"/>
    <p:sldId id="667" r:id="rId17"/>
    <p:sldId id="668" r:id="rId18"/>
    <p:sldId id="669" r:id="rId19"/>
    <p:sldId id="670" r:id="rId20"/>
    <p:sldId id="673" r:id="rId21"/>
    <p:sldId id="676" r:id="rId22"/>
    <p:sldId id="677" r:id="rId23"/>
    <p:sldId id="678" r:id="rId24"/>
    <p:sldId id="679" r:id="rId25"/>
    <p:sldId id="680" r:id="rId26"/>
    <p:sldId id="681" r:id="rId27"/>
    <p:sldId id="682" r:id="rId28"/>
    <p:sldId id="684" r:id="rId29"/>
    <p:sldId id="685" r:id="rId30"/>
    <p:sldId id="686" r:id="rId31"/>
    <p:sldId id="687" r:id="rId32"/>
    <p:sldId id="360" r:id="rId33"/>
    <p:sldId id="46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2024-03-23</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2024-03-23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hydranet</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5</a:t>
            </a:fld>
            <a:endParaRPr lang="en-CA"/>
          </a:p>
        </p:txBody>
      </p:sp>
    </p:spTree>
    <p:extLst>
      <p:ext uri="{BB962C8B-B14F-4D97-AF65-F5344CB8AC3E}">
        <p14:creationId xmlns:p14="http://schemas.microsoft.com/office/powerpoint/2010/main" val="418917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Keypoints</a:t>
            </a:r>
            <a:r>
              <a:rPr lang="en-US" dirty="0"/>
              <a:t> are points of interest in an image. These points can be automatically detected (defined) by the system using algorithms such as SIFT, SURF, and ORB. Some of these algorithms can also define the descriptors to make key points really useful for image processing tasks.</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25</a:t>
            </a:fld>
            <a:endParaRPr lang="en-CA"/>
          </a:p>
        </p:txBody>
      </p:sp>
    </p:spTree>
    <p:extLst>
      <p:ext uri="{BB962C8B-B14F-4D97-AF65-F5344CB8AC3E}">
        <p14:creationId xmlns:p14="http://schemas.microsoft.com/office/powerpoint/2010/main" val="3503795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3F7400D9-86DE-4480-A54B-4FE9059C0D38}" type="datetime1">
              <a:rPr lang="en-CA" smtClean="0"/>
              <a:t>2024-03-23</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B444AA2C-AF1D-4002-8C8F-C9A44C9DBB86}" type="datetime1">
              <a:rPr lang="en-CA" smtClean="0"/>
              <a:t>2024-03-23</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B4F7C83C-B940-41E9-81CB-4C94F8FECD65}" type="datetime1">
              <a:rPr lang="en-CA" smtClean="0"/>
              <a:t>2024-03-23</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E5DE4CAD-042C-49BD-91F1-70F47E6DB0D7}" type="datetime1">
              <a:rPr lang="en-CA" smtClean="0"/>
              <a:t>2024-03-23</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5DB6136B-B861-4758-9255-83FD7DAA412E}" type="datetime1">
              <a:rPr lang="en-CA" smtClean="0"/>
              <a:t>2024-03-23</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EA50C4DE-09D6-423D-A3AD-CE89D76E195A}" type="datetime1">
              <a:rPr lang="en-CA" smtClean="0"/>
              <a:t>2024-03-23</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D4A29FC-C61F-42C0-B5FE-4C1C5DECA842}" type="datetime1">
              <a:rPr lang="en-CA" smtClean="0"/>
              <a:t>2024-03-23</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176DB856-F953-473C-B045-23E612A93AE6}" type="datetime1">
              <a:rPr lang="en-CA" smtClean="0"/>
              <a:t>2024-03-23</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49FA785C-E538-43B7-91CF-D1BAF1BF59CB}" type="datetime1">
              <a:rPr lang="en-CA" smtClean="0"/>
              <a:t>2024-03-23</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6DEBE9B8-F405-4E4F-9482-A5E43223E20E}" type="datetime1">
              <a:rPr lang="en-CA" smtClean="0"/>
              <a:t>2024-03-23</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F37E7-BC08-4A03-A330-8535A2F15B65}" type="datetime1">
              <a:rPr lang="en-CA" smtClean="0"/>
              <a:t>2024-03-23</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opencv.org/3.4/df/d54/tutorial_py_features_meaning.htm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opencv.org/4.x/db/d27/tutorial_py_table_of_contents_feature2d.html"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www.mathworks.com/help/images/ref/ssim.html"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opencv.org/3.4/db/d28/tutorial_cascade_classifier.ht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opencv/opencv/tree/master/data/haarcascades" TargetMode="Externa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Week-10</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21 March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24B3-334D-37CD-A541-E65A22C67652}"/>
              </a:ext>
            </a:extLst>
          </p:cNvPr>
          <p:cNvSpPr>
            <a:spLocks noGrp="1"/>
          </p:cNvSpPr>
          <p:nvPr>
            <p:ph type="title"/>
          </p:nvPr>
        </p:nvSpPr>
        <p:spPr>
          <a:xfrm>
            <a:off x="838200" y="2531276"/>
            <a:ext cx="10515600" cy="1325563"/>
          </a:xfrm>
        </p:spPr>
        <p:txBody>
          <a:bodyPr/>
          <a:lstStyle/>
          <a:p>
            <a:pPr algn="ctr"/>
            <a:r>
              <a:rPr lang="en-CA" b="1" dirty="0"/>
              <a:t>Feature Detection</a:t>
            </a:r>
          </a:p>
        </p:txBody>
      </p:sp>
      <p:sp>
        <p:nvSpPr>
          <p:cNvPr id="3" name="Footer Placeholder 2">
            <a:extLst>
              <a:ext uri="{FF2B5EF4-FFF2-40B4-BE49-F238E27FC236}">
                <a16:creationId xmlns:a16="http://schemas.microsoft.com/office/drawing/2014/main" id="{FAE0DD92-0C95-7AA4-6788-7F46D39503C8}"/>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05FD914E-3AA4-5EEE-669F-996D7D487251}"/>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6" name="TextBox 5">
            <a:extLst>
              <a:ext uri="{FF2B5EF4-FFF2-40B4-BE49-F238E27FC236}">
                <a16:creationId xmlns:a16="http://schemas.microsoft.com/office/drawing/2014/main" id="{4AE25440-ADF4-0DC7-9D6D-E264CE9ED2E5}"/>
              </a:ext>
            </a:extLst>
          </p:cNvPr>
          <p:cNvSpPr txBox="1"/>
          <p:nvPr/>
        </p:nvSpPr>
        <p:spPr>
          <a:xfrm>
            <a:off x="6216588" y="5759973"/>
            <a:ext cx="6094520" cy="276999"/>
          </a:xfrm>
          <a:prstGeom prst="rect">
            <a:avLst/>
          </a:prstGeom>
          <a:noFill/>
        </p:spPr>
        <p:txBody>
          <a:bodyPr wrap="square">
            <a:spAutoFit/>
          </a:bodyPr>
          <a:lstStyle/>
          <a:p>
            <a:r>
              <a:rPr lang="en-CA" sz="1200" dirty="0">
                <a:hlinkClick r:id="rId2"/>
              </a:rPr>
              <a:t>https://docs.opencv.org/3.4/df/d54/tutorial_py_features_meaning.html</a:t>
            </a:r>
            <a:r>
              <a:rPr lang="en-CA" sz="1200" dirty="0"/>
              <a:t> </a:t>
            </a:r>
          </a:p>
        </p:txBody>
      </p:sp>
    </p:spTree>
    <p:extLst>
      <p:ext uri="{BB962C8B-B14F-4D97-AF65-F5344CB8AC3E}">
        <p14:creationId xmlns:p14="http://schemas.microsoft.com/office/powerpoint/2010/main" val="4260147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11</a:t>
            </a:fld>
            <a:endParaRPr lang="en-CA"/>
          </a:p>
        </p:txBody>
      </p:sp>
      <p:sp>
        <p:nvSpPr>
          <p:cNvPr id="6" name="TextBox 5">
            <a:extLst>
              <a:ext uri="{FF2B5EF4-FFF2-40B4-BE49-F238E27FC236}">
                <a16:creationId xmlns:a16="http://schemas.microsoft.com/office/drawing/2014/main" id="{86076C3C-D901-C928-2213-8596FA5CCC71}"/>
              </a:ext>
            </a:extLst>
          </p:cNvPr>
          <p:cNvSpPr txBox="1"/>
          <p:nvPr/>
        </p:nvSpPr>
        <p:spPr>
          <a:xfrm>
            <a:off x="838200" y="915269"/>
            <a:ext cx="6094520" cy="646331"/>
          </a:xfrm>
          <a:prstGeom prst="rect">
            <a:avLst/>
          </a:prstGeom>
          <a:noFill/>
        </p:spPr>
        <p:txBody>
          <a:bodyPr wrap="square">
            <a:spAutoFit/>
          </a:bodyPr>
          <a:lstStyle/>
          <a:p>
            <a:endParaRPr lang="en-CA" dirty="0"/>
          </a:p>
          <a:p>
            <a:r>
              <a:rPr lang="en-CA" dirty="0"/>
              <a:t>What is a feature?</a:t>
            </a:r>
          </a:p>
        </p:txBody>
      </p:sp>
      <p:sp>
        <p:nvSpPr>
          <p:cNvPr id="8" name="TextBox 7">
            <a:extLst>
              <a:ext uri="{FF2B5EF4-FFF2-40B4-BE49-F238E27FC236}">
                <a16:creationId xmlns:a16="http://schemas.microsoft.com/office/drawing/2014/main" id="{6B015B9F-BC50-B596-EB14-D2C33E9DA93F}"/>
              </a:ext>
            </a:extLst>
          </p:cNvPr>
          <p:cNvSpPr txBox="1"/>
          <p:nvPr/>
        </p:nvSpPr>
        <p:spPr>
          <a:xfrm>
            <a:off x="838200" y="1561600"/>
            <a:ext cx="8421210" cy="369332"/>
          </a:xfrm>
          <a:prstGeom prst="rect">
            <a:avLst/>
          </a:prstGeom>
          <a:noFill/>
        </p:spPr>
        <p:txBody>
          <a:bodyPr wrap="square">
            <a:spAutoFit/>
          </a:bodyPr>
          <a:lstStyle/>
          <a:p>
            <a:r>
              <a:rPr lang="en-CA" dirty="0"/>
              <a:t>When you see a mango image, how can you identify it as a mango?</a:t>
            </a:r>
          </a:p>
        </p:txBody>
      </p:sp>
      <p:sp>
        <p:nvSpPr>
          <p:cNvPr id="10" name="TextBox 9">
            <a:extLst>
              <a:ext uri="{FF2B5EF4-FFF2-40B4-BE49-F238E27FC236}">
                <a16:creationId xmlns:a16="http://schemas.microsoft.com/office/drawing/2014/main" id="{924A82CA-09C3-EC10-B53D-EE7E25E78974}"/>
              </a:ext>
            </a:extLst>
          </p:cNvPr>
          <p:cNvSpPr txBox="1"/>
          <p:nvPr/>
        </p:nvSpPr>
        <p:spPr>
          <a:xfrm>
            <a:off x="838199" y="2111146"/>
            <a:ext cx="8758561" cy="369332"/>
          </a:xfrm>
          <a:prstGeom prst="rect">
            <a:avLst/>
          </a:prstGeom>
          <a:noFill/>
        </p:spPr>
        <p:txBody>
          <a:bodyPr wrap="square">
            <a:spAutoFit/>
          </a:bodyPr>
          <a:lstStyle/>
          <a:p>
            <a:r>
              <a:rPr lang="en-CA" dirty="0"/>
              <a:t>By analyzing the color, shape, and texture you can say that it is a mango.</a:t>
            </a:r>
          </a:p>
        </p:txBody>
      </p:sp>
      <p:sp>
        <p:nvSpPr>
          <p:cNvPr id="12" name="TextBox 11">
            <a:extLst>
              <a:ext uri="{FF2B5EF4-FFF2-40B4-BE49-F238E27FC236}">
                <a16:creationId xmlns:a16="http://schemas.microsoft.com/office/drawing/2014/main" id="{7DCE479C-B458-302C-1279-BD6D8E1429B5}"/>
              </a:ext>
            </a:extLst>
          </p:cNvPr>
          <p:cNvSpPr txBox="1"/>
          <p:nvPr/>
        </p:nvSpPr>
        <p:spPr>
          <a:xfrm>
            <a:off x="838200" y="2660692"/>
            <a:ext cx="9122546" cy="369332"/>
          </a:xfrm>
          <a:prstGeom prst="rect">
            <a:avLst/>
          </a:prstGeom>
          <a:noFill/>
        </p:spPr>
        <p:txBody>
          <a:bodyPr wrap="square">
            <a:spAutoFit/>
          </a:bodyPr>
          <a:lstStyle/>
          <a:p>
            <a:r>
              <a:rPr lang="en-CA" dirty="0"/>
              <a:t>The clues which are used to identify or recognize an image are called features of an image.</a:t>
            </a:r>
          </a:p>
        </p:txBody>
      </p:sp>
      <p:sp>
        <p:nvSpPr>
          <p:cNvPr id="14" name="TextBox 13">
            <a:extLst>
              <a:ext uri="{FF2B5EF4-FFF2-40B4-BE49-F238E27FC236}">
                <a16:creationId xmlns:a16="http://schemas.microsoft.com/office/drawing/2014/main" id="{FDA13A48-02B0-74AF-0B8D-428DD3D0AC78}"/>
              </a:ext>
            </a:extLst>
          </p:cNvPr>
          <p:cNvSpPr txBox="1"/>
          <p:nvPr/>
        </p:nvSpPr>
        <p:spPr>
          <a:xfrm>
            <a:off x="838199" y="3215859"/>
            <a:ext cx="10170111" cy="923330"/>
          </a:xfrm>
          <a:prstGeom prst="rect">
            <a:avLst/>
          </a:prstGeom>
          <a:noFill/>
        </p:spPr>
        <p:txBody>
          <a:bodyPr wrap="square">
            <a:spAutoFit/>
          </a:bodyPr>
          <a:lstStyle/>
          <a:p>
            <a:r>
              <a:rPr lang="en-CA" dirty="0"/>
              <a:t>In the world of computer vision and image processing, the ability to extract meaningful features from images is important. These features serve as vital inputs for various downstream tasks, such as object detection and classification. There are multiple ways to find these features.</a:t>
            </a:r>
          </a:p>
        </p:txBody>
      </p:sp>
      <p:sp>
        <p:nvSpPr>
          <p:cNvPr id="16" name="TextBox 15">
            <a:extLst>
              <a:ext uri="{FF2B5EF4-FFF2-40B4-BE49-F238E27FC236}">
                <a16:creationId xmlns:a16="http://schemas.microsoft.com/office/drawing/2014/main" id="{9AFDEE0E-1638-7FAE-7373-5A88DCADE39C}"/>
              </a:ext>
            </a:extLst>
          </p:cNvPr>
          <p:cNvSpPr txBox="1"/>
          <p:nvPr/>
        </p:nvSpPr>
        <p:spPr>
          <a:xfrm>
            <a:off x="838198" y="4523147"/>
            <a:ext cx="10170111" cy="646331"/>
          </a:xfrm>
          <a:prstGeom prst="rect">
            <a:avLst/>
          </a:prstGeom>
          <a:noFill/>
        </p:spPr>
        <p:txBody>
          <a:bodyPr wrap="square">
            <a:spAutoFit/>
          </a:bodyPr>
          <a:lstStyle/>
          <a:p>
            <a:r>
              <a:rPr lang="en-CA" dirty="0"/>
              <a:t>In OpenCV, there are many routines to help us extract features from an image. We have previously used OpenCV can help find some high-level features.</a:t>
            </a:r>
          </a:p>
        </p:txBody>
      </p:sp>
      <p:sp>
        <p:nvSpPr>
          <p:cNvPr id="18" name="TextBox 17">
            <a:extLst>
              <a:ext uri="{FF2B5EF4-FFF2-40B4-BE49-F238E27FC236}">
                <a16:creationId xmlns:a16="http://schemas.microsoft.com/office/drawing/2014/main" id="{6F27379A-E8F5-6728-E131-079EB8C58051}"/>
              </a:ext>
            </a:extLst>
          </p:cNvPr>
          <p:cNvSpPr txBox="1"/>
          <p:nvPr/>
        </p:nvSpPr>
        <p:spPr>
          <a:xfrm>
            <a:off x="2434701" y="5296400"/>
            <a:ext cx="6094520" cy="646331"/>
          </a:xfrm>
          <a:prstGeom prst="rect">
            <a:avLst/>
          </a:prstGeom>
          <a:noFill/>
        </p:spPr>
        <p:txBody>
          <a:bodyPr wrap="square">
            <a:spAutoFit/>
          </a:bodyPr>
          <a:lstStyle/>
          <a:p>
            <a:r>
              <a:rPr lang="en-CA" dirty="0"/>
              <a:t>Canny Edge Detection in OpenCV</a:t>
            </a:r>
          </a:p>
          <a:p>
            <a:r>
              <a:rPr lang="en-CA" dirty="0"/>
              <a:t>Harris Corner Detection in OpenCV</a:t>
            </a:r>
          </a:p>
        </p:txBody>
      </p:sp>
    </p:spTree>
    <p:extLst>
      <p:ext uri="{BB962C8B-B14F-4D97-AF65-F5344CB8AC3E}">
        <p14:creationId xmlns:p14="http://schemas.microsoft.com/office/powerpoint/2010/main" val="32523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1365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12</a:t>
            </a:fld>
            <a:endParaRPr lang="en-CA"/>
          </a:p>
        </p:txBody>
      </p:sp>
      <p:pic>
        <p:nvPicPr>
          <p:cNvPr id="8" name="Picture 7">
            <a:extLst>
              <a:ext uri="{FF2B5EF4-FFF2-40B4-BE49-F238E27FC236}">
                <a16:creationId xmlns:a16="http://schemas.microsoft.com/office/drawing/2014/main" id="{3A56D45C-A562-13A2-EAB5-8CDD49A2DDE3}"/>
              </a:ext>
            </a:extLst>
          </p:cNvPr>
          <p:cNvPicPr>
            <a:picLocks noChangeAspect="1"/>
          </p:cNvPicPr>
          <p:nvPr/>
        </p:nvPicPr>
        <p:blipFill>
          <a:blip r:embed="rId2"/>
          <a:stretch>
            <a:fillRect/>
          </a:stretch>
        </p:blipFill>
        <p:spPr>
          <a:xfrm>
            <a:off x="369164" y="1326771"/>
            <a:ext cx="5243212" cy="4661924"/>
          </a:xfrm>
          <a:prstGeom prst="rect">
            <a:avLst/>
          </a:prstGeom>
        </p:spPr>
      </p:pic>
      <p:sp>
        <p:nvSpPr>
          <p:cNvPr id="10" name="TextBox 9">
            <a:extLst>
              <a:ext uri="{FF2B5EF4-FFF2-40B4-BE49-F238E27FC236}">
                <a16:creationId xmlns:a16="http://schemas.microsoft.com/office/drawing/2014/main" id="{F496B7B8-6BDC-8D9A-DC1E-742288AD0A45}"/>
              </a:ext>
            </a:extLst>
          </p:cNvPr>
          <p:cNvSpPr txBox="1"/>
          <p:nvPr/>
        </p:nvSpPr>
        <p:spPr>
          <a:xfrm>
            <a:off x="5728317" y="2163984"/>
            <a:ext cx="6094520" cy="923330"/>
          </a:xfrm>
          <a:prstGeom prst="rect">
            <a:avLst/>
          </a:prstGeom>
          <a:noFill/>
        </p:spPr>
        <p:txBody>
          <a:bodyPr wrap="square">
            <a:spAutoFit/>
          </a:bodyPr>
          <a:lstStyle/>
          <a:p>
            <a:r>
              <a:rPr lang="en-CA" dirty="0"/>
              <a:t>At the top of image, six small image patches are given. Question is to find the exact location of these patches in the original image. How many correct results can you find?</a:t>
            </a:r>
          </a:p>
        </p:txBody>
      </p:sp>
    </p:spTree>
    <p:extLst>
      <p:ext uri="{BB962C8B-B14F-4D97-AF65-F5344CB8AC3E}">
        <p14:creationId xmlns:p14="http://schemas.microsoft.com/office/powerpoint/2010/main" val="5523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1365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13</a:t>
            </a:fld>
            <a:endParaRPr lang="en-CA"/>
          </a:p>
        </p:txBody>
      </p:sp>
      <p:pic>
        <p:nvPicPr>
          <p:cNvPr id="5" name="Picture 4">
            <a:extLst>
              <a:ext uri="{FF2B5EF4-FFF2-40B4-BE49-F238E27FC236}">
                <a16:creationId xmlns:a16="http://schemas.microsoft.com/office/drawing/2014/main" id="{C96C9303-0A17-8C4E-80FC-287D18FC49D2}"/>
              </a:ext>
            </a:extLst>
          </p:cNvPr>
          <p:cNvPicPr>
            <a:picLocks noChangeAspect="1"/>
          </p:cNvPicPr>
          <p:nvPr/>
        </p:nvPicPr>
        <p:blipFill>
          <a:blip r:embed="rId2"/>
          <a:stretch>
            <a:fillRect/>
          </a:stretch>
        </p:blipFill>
        <p:spPr>
          <a:xfrm>
            <a:off x="987526" y="874010"/>
            <a:ext cx="4296375" cy="3820058"/>
          </a:xfrm>
          <a:prstGeom prst="rect">
            <a:avLst/>
          </a:prstGeom>
        </p:spPr>
      </p:pic>
      <p:sp>
        <p:nvSpPr>
          <p:cNvPr id="7" name="TextBox 6">
            <a:extLst>
              <a:ext uri="{FF2B5EF4-FFF2-40B4-BE49-F238E27FC236}">
                <a16:creationId xmlns:a16="http://schemas.microsoft.com/office/drawing/2014/main" id="{2620440B-F5AF-1762-3A14-7ED3D313DECC}"/>
              </a:ext>
            </a:extLst>
          </p:cNvPr>
          <p:cNvSpPr txBox="1"/>
          <p:nvPr/>
        </p:nvSpPr>
        <p:spPr>
          <a:xfrm>
            <a:off x="5399843" y="874010"/>
            <a:ext cx="6094520" cy="4524315"/>
          </a:xfrm>
          <a:prstGeom prst="rect">
            <a:avLst/>
          </a:prstGeom>
          <a:noFill/>
        </p:spPr>
        <p:txBody>
          <a:bodyPr wrap="square">
            <a:spAutoFit/>
          </a:bodyPr>
          <a:lstStyle/>
          <a:p>
            <a:endParaRPr lang="en-CA" dirty="0"/>
          </a:p>
          <a:p>
            <a:r>
              <a:rPr lang="en-CA" dirty="0"/>
              <a:t>A and B are flat surfaces and they are spread over a lot of area. It is difficult to find the exact location of these patches.</a:t>
            </a:r>
          </a:p>
          <a:p>
            <a:endParaRPr lang="en-CA" dirty="0"/>
          </a:p>
          <a:p>
            <a:r>
              <a:rPr lang="en-CA" dirty="0"/>
              <a:t>C and D are much more simple. They are edges of the building. We can find an approximate location, but exact location is still difficult. This is because the pattern is same everywhere along the edge. At the edge, however, it is different. An edge is therefore better feature compared to flat area, but not good enough (It is good in jigsaw puzzle for comparing continuity of edges).</a:t>
            </a:r>
          </a:p>
          <a:p>
            <a:endParaRPr lang="en-CA" dirty="0"/>
          </a:p>
          <a:p>
            <a:r>
              <a:rPr lang="en-CA" dirty="0"/>
              <a:t>Finally, E and F are some corners of the building. And they can be easily found. Because at the corners, wherever you move this patch, it will look different. So they can be considered as good features. </a:t>
            </a:r>
          </a:p>
        </p:txBody>
      </p:sp>
    </p:spTree>
    <p:extLst>
      <p:ext uri="{BB962C8B-B14F-4D97-AF65-F5344CB8AC3E}">
        <p14:creationId xmlns:p14="http://schemas.microsoft.com/office/powerpoint/2010/main" val="37837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14</a:t>
            </a:fld>
            <a:endParaRPr lang="en-CA"/>
          </a:p>
        </p:txBody>
      </p:sp>
      <p:pic>
        <p:nvPicPr>
          <p:cNvPr id="6" name="Picture 5">
            <a:extLst>
              <a:ext uri="{FF2B5EF4-FFF2-40B4-BE49-F238E27FC236}">
                <a16:creationId xmlns:a16="http://schemas.microsoft.com/office/drawing/2014/main" id="{2BB6BD39-528E-9195-9F54-10A74BBD2358}"/>
              </a:ext>
            </a:extLst>
          </p:cNvPr>
          <p:cNvPicPr>
            <a:picLocks noChangeAspect="1"/>
          </p:cNvPicPr>
          <p:nvPr/>
        </p:nvPicPr>
        <p:blipFill>
          <a:blip r:embed="rId2"/>
          <a:stretch>
            <a:fillRect/>
          </a:stretch>
        </p:blipFill>
        <p:spPr>
          <a:xfrm>
            <a:off x="967007" y="1109002"/>
            <a:ext cx="2800741" cy="2172003"/>
          </a:xfrm>
          <a:prstGeom prst="rect">
            <a:avLst/>
          </a:prstGeom>
        </p:spPr>
      </p:pic>
      <p:sp>
        <p:nvSpPr>
          <p:cNvPr id="8" name="TextBox 7">
            <a:extLst>
              <a:ext uri="{FF2B5EF4-FFF2-40B4-BE49-F238E27FC236}">
                <a16:creationId xmlns:a16="http://schemas.microsoft.com/office/drawing/2014/main" id="{4DED7CD6-E06F-2D55-89F8-58046F01BA56}"/>
              </a:ext>
            </a:extLst>
          </p:cNvPr>
          <p:cNvSpPr txBox="1"/>
          <p:nvPr/>
        </p:nvSpPr>
        <p:spPr>
          <a:xfrm>
            <a:off x="3767748" y="1446100"/>
            <a:ext cx="7586052" cy="2585323"/>
          </a:xfrm>
          <a:prstGeom prst="rect">
            <a:avLst/>
          </a:prstGeom>
          <a:noFill/>
        </p:spPr>
        <p:txBody>
          <a:bodyPr wrap="square">
            <a:spAutoFit/>
          </a:bodyPr>
          <a:lstStyle/>
          <a:p>
            <a:r>
              <a:rPr lang="en-CA" dirty="0"/>
              <a:t>The blue patch is flat area and difficult to find and track. Wherever you move the blue patch it looks the same. </a:t>
            </a:r>
          </a:p>
          <a:p>
            <a:r>
              <a:rPr lang="en-CA" dirty="0"/>
              <a:t>The black patch has an edge. If you move it in vertical direction (i.e. along the gradient) it changes. Moved along the edge (parallel to edge), it looks the same. </a:t>
            </a:r>
          </a:p>
          <a:p>
            <a:r>
              <a:rPr lang="en-CA" dirty="0"/>
              <a:t>And for red patch, it is a corner. Wherever you move the patch, it looks different, means it is unique. So basically, corners are considered to be good features in an image. (Not just corners, in some cases blobs are considered good features).</a:t>
            </a:r>
          </a:p>
        </p:txBody>
      </p:sp>
      <p:sp>
        <p:nvSpPr>
          <p:cNvPr id="10" name="TextBox 9">
            <a:extLst>
              <a:ext uri="{FF2B5EF4-FFF2-40B4-BE49-F238E27FC236}">
                <a16:creationId xmlns:a16="http://schemas.microsoft.com/office/drawing/2014/main" id="{48DD8838-EF55-D207-EABD-5F093E6927E6}"/>
              </a:ext>
            </a:extLst>
          </p:cNvPr>
          <p:cNvSpPr txBox="1"/>
          <p:nvPr/>
        </p:nvSpPr>
        <p:spPr>
          <a:xfrm>
            <a:off x="499368" y="4351727"/>
            <a:ext cx="10340266" cy="1200329"/>
          </a:xfrm>
          <a:prstGeom prst="rect">
            <a:avLst/>
          </a:prstGeom>
          <a:noFill/>
        </p:spPr>
        <p:txBody>
          <a:bodyPr wrap="square">
            <a:spAutoFit/>
          </a:bodyPr>
          <a:lstStyle/>
          <a:p>
            <a:r>
              <a:rPr lang="en-CA" dirty="0"/>
              <a:t>So now we answered our question, "what are features?". But next question arises. How do we find them? Or how do we find the corners?. We answered that in an intuitive way, i.e., look for the regions in images which have maximum variation when moved (by a small amount) in all regions around it. So finding these image features is called </a:t>
            </a:r>
            <a:r>
              <a:rPr lang="en-CA" b="1" dirty="0"/>
              <a:t>Feature Detection</a:t>
            </a:r>
            <a:r>
              <a:rPr lang="en-CA" dirty="0"/>
              <a:t>.</a:t>
            </a:r>
          </a:p>
        </p:txBody>
      </p:sp>
    </p:spTree>
    <p:extLst>
      <p:ext uri="{BB962C8B-B14F-4D97-AF65-F5344CB8AC3E}">
        <p14:creationId xmlns:p14="http://schemas.microsoft.com/office/powerpoint/2010/main" val="365740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15</a:t>
            </a:fld>
            <a:endParaRPr lang="en-CA"/>
          </a:p>
        </p:txBody>
      </p:sp>
      <p:sp>
        <p:nvSpPr>
          <p:cNvPr id="6" name="TextBox 5">
            <a:extLst>
              <a:ext uri="{FF2B5EF4-FFF2-40B4-BE49-F238E27FC236}">
                <a16:creationId xmlns:a16="http://schemas.microsoft.com/office/drawing/2014/main" id="{2ADEB210-A182-AA2C-6F82-A4F29030448E}"/>
              </a:ext>
            </a:extLst>
          </p:cNvPr>
          <p:cNvSpPr txBox="1"/>
          <p:nvPr/>
        </p:nvSpPr>
        <p:spPr>
          <a:xfrm>
            <a:off x="756821" y="1076742"/>
            <a:ext cx="10242612" cy="2585323"/>
          </a:xfrm>
          <a:prstGeom prst="rect">
            <a:avLst/>
          </a:prstGeom>
          <a:noFill/>
        </p:spPr>
        <p:txBody>
          <a:bodyPr wrap="square">
            <a:spAutoFit/>
          </a:bodyPr>
          <a:lstStyle/>
          <a:p>
            <a:r>
              <a:rPr lang="en-CA" dirty="0"/>
              <a:t>We found the features in the images. Once we have found it, we should be able to find the same in the other images. How is this done? We take a region around the feature, we explain it in our own words, like "upper part is blue sky, lower part is region from a building, on that building there is glass </a:t>
            </a:r>
            <a:r>
              <a:rPr lang="en-CA" dirty="0" err="1"/>
              <a:t>etc</a:t>
            </a:r>
            <a:r>
              <a:rPr lang="en-CA" dirty="0"/>
              <a:t>" and we search for the same area in the other images. Basically, we are describing the feature. Similarly, a computer also should describe the region around the feature so that it can find it in other images. So called description is called </a:t>
            </a:r>
            <a:r>
              <a:rPr lang="en-CA" b="1" dirty="0"/>
              <a:t>Feature Description</a:t>
            </a:r>
            <a:r>
              <a:rPr lang="en-CA" dirty="0"/>
              <a:t>. Once we have the features and its description, we can find same features in all images and align them, stitch them together or do whatever you want.</a:t>
            </a:r>
          </a:p>
          <a:p>
            <a:endParaRPr lang="en-CA" dirty="0"/>
          </a:p>
          <a:p>
            <a:r>
              <a:rPr lang="en-CA" dirty="0"/>
              <a:t>We have different algorithms in OpenCV to find features, describe them, match them etc.</a:t>
            </a:r>
          </a:p>
        </p:txBody>
      </p:sp>
    </p:spTree>
    <p:extLst>
      <p:ext uri="{BB962C8B-B14F-4D97-AF65-F5344CB8AC3E}">
        <p14:creationId xmlns:p14="http://schemas.microsoft.com/office/powerpoint/2010/main" val="13159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16</a:t>
            </a:fld>
            <a:endParaRPr lang="en-CA"/>
          </a:p>
        </p:txBody>
      </p:sp>
      <p:sp>
        <p:nvSpPr>
          <p:cNvPr id="6" name="TextBox 5">
            <a:extLst>
              <a:ext uri="{FF2B5EF4-FFF2-40B4-BE49-F238E27FC236}">
                <a16:creationId xmlns:a16="http://schemas.microsoft.com/office/drawing/2014/main" id="{5297DF88-95C0-0AC1-8FA8-CE99E91CDD80}"/>
              </a:ext>
            </a:extLst>
          </p:cNvPr>
          <p:cNvSpPr txBox="1"/>
          <p:nvPr/>
        </p:nvSpPr>
        <p:spPr>
          <a:xfrm>
            <a:off x="659166" y="1260628"/>
            <a:ext cx="10515599" cy="3416320"/>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Image feature extraction involves identifying and representing distinctive structures within an image. Reading the pixels of an image is certainly one. But this is a low-level feature. A high-level feature of an image can be anything from edges, corners, or even more complex textures and shapes.</a:t>
            </a:r>
          </a:p>
          <a:p>
            <a:endParaRPr lang="en-CA" dirty="0"/>
          </a:p>
          <a:p>
            <a:pPr marL="285750" indent="-285750">
              <a:buFont typeface="Arial" panose="020B0604020202020204" pitchFamily="34" charset="0"/>
              <a:buChar char="•"/>
            </a:pPr>
            <a:r>
              <a:rPr lang="en-CA" dirty="0"/>
              <a:t>Features are characteristics of an image. With these unique characteristics, you may be able to distinguish one image from another. This is the first step in computer vision. By extracting these features, you can create representations that are more compact and meaningful than merely the pixels of the image. It helps further analysis and processing.</a:t>
            </a:r>
          </a:p>
          <a:p>
            <a:endParaRPr lang="en-CA" dirty="0"/>
          </a:p>
          <a:p>
            <a:pPr marL="285750" indent="-285750">
              <a:buFont typeface="Arial" panose="020B0604020202020204" pitchFamily="34" charset="0"/>
              <a:buChar char="•"/>
            </a:pPr>
            <a:r>
              <a:rPr lang="en-US" dirty="0"/>
              <a:t>Canny Edge Detection  and Harris Corner Detection are </a:t>
            </a:r>
            <a:r>
              <a:rPr lang="en-CA" dirty="0"/>
              <a:t>two basic but very common feature extraction algorithms. Both of them return a pixel-based classification in the format of numpy arrays.</a:t>
            </a:r>
          </a:p>
        </p:txBody>
      </p:sp>
    </p:spTree>
    <p:extLst>
      <p:ext uri="{BB962C8B-B14F-4D97-AF65-F5344CB8AC3E}">
        <p14:creationId xmlns:p14="http://schemas.microsoft.com/office/powerpoint/2010/main" val="225115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17</a:t>
            </a:fld>
            <a:endParaRPr lang="en-CA"/>
          </a:p>
        </p:txBody>
      </p:sp>
      <p:sp>
        <p:nvSpPr>
          <p:cNvPr id="6" name="TextBox 5">
            <a:extLst>
              <a:ext uri="{FF2B5EF4-FFF2-40B4-BE49-F238E27FC236}">
                <a16:creationId xmlns:a16="http://schemas.microsoft.com/office/drawing/2014/main" id="{AE48EE1E-7642-4B38-42F3-415AF0A3CA96}"/>
              </a:ext>
            </a:extLst>
          </p:cNvPr>
          <p:cNvSpPr txBox="1"/>
          <p:nvPr/>
        </p:nvSpPr>
        <p:spPr>
          <a:xfrm>
            <a:off x="838200" y="1089279"/>
            <a:ext cx="6094520" cy="369332"/>
          </a:xfrm>
          <a:prstGeom prst="rect">
            <a:avLst/>
          </a:prstGeom>
          <a:noFill/>
        </p:spPr>
        <p:txBody>
          <a:bodyPr wrap="square">
            <a:spAutoFit/>
          </a:bodyPr>
          <a:lstStyle/>
          <a:p>
            <a:r>
              <a:rPr lang="en-CA" dirty="0"/>
              <a:t>Canny Edge Detection in OpenCV</a:t>
            </a:r>
          </a:p>
        </p:txBody>
      </p:sp>
      <p:sp>
        <p:nvSpPr>
          <p:cNvPr id="8" name="TextBox 7">
            <a:extLst>
              <a:ext uri="{FF2B5EF4-FFF2-40B4-BE49-F238E27FC236}">
                <a16:creationId xmlns:a16="http://schemas.microsoft.com/office/drawing/2014/main" id="{C7D3E767-1A9E-4BF7-468D-B511A08D39FB}"/>
              </a:ext>
            </a:extLst>
          </p:cNvPr>
          <p:cNvSpPr txBox="1"/>
          <p:nvPr/>
        </p:nvSpPr>
        <p:spPr>
          <a:xfrm>
            <a:off x="838200" y="1580544"/>
            <a:ext cx="10720526" cy="2031325"/>
          </a:xfrm>
          <a:prstGeom prst="rect">
            <a:avLst/>
          </a:prstGeom>
          <a:noFill/>
        </p:spPr>
        <p:txBody>
          <a:bodyPr wrap="square">
            <a:spAutoFit/>
          </a:bodyPr>
          <a:lstStyle/>
          <a:p>
            <a:pPr marL="285750" indent="-285750">
              <a:buFont typeface="Arial" panose="020B0604020202020204" pitchFamily="34" charset="0"/>
              <a:buChar char="•"/>
            </a:pPr>
            <a:r>
              <a:rPr lang="en-CA" dirty="0"/>
              <a:t>Finding lines in an image is probably the simplest feature extraction. Its goal is to identify which pixel is on an edge. An edge is defined as a gradient on the pixel intensity. In other words, if there is an abrupt color change, it is considered an edge.</a:t>
            </a:r>
          </a:p>
          <a:p>
            <a:pPr marL="285750" indent="-285750">
              <a:buFont typeface="Arial" panose="020B0604020202020204" pitchFamily="34" charset="0"/>
              <a:buChar char="•"/>
            </a:pPr>
            <a:r>
              <a:rPr lang="en-CA" dirty="0"/>
              <a:t>The argument to the cv2.Canny() function takes two numerical values, for minimum and maximum thresholds respectively. They are used in the </a:t>
            </a:r>
            <a:r>
              <a:rPr lang="en-CA" b="1" dirty="0"/>
              <a:t>hysteresis thresholding </a:t>
            </a:r>
            <a:r>
              <a:rPr lang="en-CA" dirty="0"/>
              <a:t>to consolidate pixels into edges. The higher the maximum, only the stronger edges are kept in the result. The higher the minimum, however, you will see more “disconnected edges” returned.</a:t>
            </a:r>
          </a:p>
        </p:txBody>
      </p:sp>
      <p:sp>
        <p:nvSpPr>
          <p:cNvPr id="10" name="TextBox 9">
            <a:extLst>
              <a:ext uri="{FF2B5EF4-FFF2-40B4-BE49-F238E27FC236}">
                <a16:creationId xmlns:a16="http://schemas.microsoft.com/office/drawing/2014/main" id="{F6F1268C-B6EE-8F3A-5343-9BA4801D0D05}"/>
              </a:ext>
            </a:extLst>
          </p:cNvPr>
          <p:cNvSpPr txBox="1"/>
          <p:nvPr/>
        </p:nvSpPr>
        <p:spPr>
          <a:xfrm>
            <a:off x="838199" y="3756535"/>
            <a:ext cx="10720525" cy="646331"/>
          </a:xfrm>
          <a:prstGeom prst="rect">
            <a:avLst/>
          </a:prstGeom>
          <a:noFill/>
        </p:spPr>
        <p:txBody>
          <a:bodyPr wrap="square">
            <a:spAutoFit/>
          </a:bodyPr>
          <a:lstStyle/>
          <a:p>
            <a:pPr marL="285750" indent="-285750">
              <a:buFont typeface="Arial" panose="020B0604020202020204" pitchFamily="34" charset="0"/>
              <a:buChar char="•"/>
            </a:pPr>
            <a:r>
              <a:rPr lang="en-CA" dirty="0"/>
              <a:t>This function returns an numpy array that matched the pixel dimension of the image, which the value is either 0 (not on an edge) or 255 (on an edge). </a:t>
            </a:r>
          </a:p>
        </p:txBody>
      </p:sp>
    </p:spTree>
    <p:extLst>
      <p:ext uri="{BB962C8B-B14F-4D97-AF65-F5344CB8AC3E}">
        <p14:creationId xmlns:p14="http://schemas.microsoft.com/office/powerpoint/2010/main" val="358661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1365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18</a:t>
            </a:fld>
            <a:endParaRPr lang="en-CA"/>
          </a:p>
        </p:txBody>
      </p:sp>
      <p:sp>
        <p:nvSpPr>
          <p:cNvPr id="5" name="TextBox 4">
            <a:extLst>
              <a:ext uri="{FF2B5EF4-FFF2-40B4-BE49-F238E27FC236}">
                <a16:creationId xmlns:a16="http://schemas.microsoft.com/office/drawing/2014/main" id="{18DF9A82-0B01-9BF6-409B-C5099315D817}"/>
              </a:ext>
            </a:extLst>
          </p:cNvPr>
          <p:cNvSpPr txBox="1"/>
          <p:nvPr/>
        </p:nvSpPr>
        <p:spPr>
          <a:xfrm>
            <a:off x="838200" y="667050"/>
            <a:ext cx="6094520" cy="369332"/>
          </a:xfrm>
          <a:prstGeom prst="rect">
            <a:avLst/>
          </a:prstGeom>
          <a:noFill/>
        </p:spPr>
        <p:txBody>
          <a:bodyPr wrap="square">
            <a:spAutoFit/>
          </a:bodyPr>
          <a:lstStyle/>
          <a:p>
            <a:r>
              <a:rPr lang="en-CA" dirty="0"/>
              <a:t>Canny Edge Detection in OpenCV</a:t>
            </a:r>
          </a:p>
        </p:txBody>
      </p:sp>
      <p:pic>
        <p:nvPicPr>
          <p:cNvPr id="7" name="Picture 6">
            <a:extLst>
              <a:ext uri="{FF2B5EF4-FFF2-40B4-BE49-F238E27FC236}">
                <a16:creationId xmlns:a16="http://schemas.microsoft.com/office/drawing/2014/main" id="{1F6C511E-3D4B-4D35-D725-6DA16D56F19F}"/>
              </a:ext>
            </a:extLst>
          </p:cNvPr>
          <p:cNvPicPr>
            <a:picLocks noChangeAspect="1"/>
          </p:cNvPicPr>
          <p:nvPr/>
        </p:nvPicPr>
        <p:blipFill>
          <a:blip r:embed="rId2"/>
          <a:stretch>
            <a:fillRect/>
          </a:stretch>
        </p:blipFill>
        <p:spPr>
          <a:xfrm>
            <a:off x="97655" y="1215857"/>
            <a:ext cx="5823752" cy="3863333"/>
          </a:xfrm>
          <a:prstGeom prst="rect">
            <a:avLst/>
          </a:prstGeom>
        </p:spPr>
      </p:pic>
      <p:pic>
        <p:nvPicPr>
          <p:cNvPr id="9" name="Picture 8">
            <a:extLst>
              <a:ext uri="{FF2B5EF4-FFF2-40B4-BE49-F238E27FC236}">
                <a16:creationId xmlns:a16="http://schemas.microsoft.com/office/drawing/2014/main" id="{A85F45B1-2086-E580-16D5-19619E7B2DC1}"/>
              </a:ext>
            </a:extLst>
          </p:cNvPr>
          <p:cNvPicPr>
            <a:picLocks noChangeAspect="1"/>
          </p:cNvPicPr>
          <p:nvPr/>
        </p:nvPicPr>
        <p:blipFill>
          <a:blip r:embed="rId3"/>
          <a:stretch>
            <a:fillRect/>
          </a:stretch>
        </p:blipFill>
        <p:spPr>
          <a:xfrm>
            <a:off x="6096000" y="1165549"/>
            <a:ext cx="5823752" cy="3940293"/>
          </a:xfrm>
          <a:prstGeom prst="rect">
            <a:avLst/>
          </a:prstGeom>
        </p:spPr>
      </p:pic>
    </p:spTree>
    <p:extLst>
      <p:ext uri="{BB962C8B-B14F-4D97-AF65-F5344CB8AC3E}">
        <p14:creationId xmlns:p14="http://schemas.microsoft.com/office/powerpoint/2010/main" val="2493188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19</a:t>
            </a:fld>
            <a:endParaRPr lang="en-CA"/>
          </a:p>
        </p:txBody>
      </p:sp>
      <p:sp>
        <p:nvSpPr>
          <p:cNvPr id="6" name="TextBox 5">
            <a:extLst>
              <a:ext uri="{FF2B5EF4-FFF2-40B4-BE49-F238E27FC236}">
                <a16:creationId xmlns:a16="http://schemas.microsoft.com/office/drawing/2014/main" id="{B31F9755-CA79-2DB6-D530-49C5EAAD23AC}"/>
              </a:ext>
            </a:extLst>
          </p:cNvPr>
          <p:cNvSpPr txBox="1"/>
          <p:nvPr/>
        </p:nvSpPr>
        <p:spPr>
          <a:xfrm>
            <a:off x="838200" y="902848"/>
            <a:ext cx="6094520" cy="369332"/>
          </a:xfrm>
          <a:prstGeom prst="rect">
            <a:avLst/>
          </a:prstGeom>
          <a:noFill/>
        </p:spPr>
        <p:txBody>
          <a:bodyPr wrap="square">
            <a:spAutoFit/>
          </a:bodyPr>
          <a:lstStyle/>
          <a:p>
            <a:r>
              <a:rPr lang="en-CA" dirty="0"/>
              <a:t>Harris Corner Detection in OpenCV</a:t>
            </a:r>
          </a:p>
        </p:txBody>
      </p:sp>
      <p:sp>
        <p:nvSpPr>
          <p:cNvPr id="8" name="TextBox 7">
            <a:extLst>
              <a:ext uri="{FF2B5EF4-FFF2-40B4-BE49-F238E27FC236}">
                <a16:creationId xmlns:a16="http://schemas.microsoft.com/office/drawing/2014/main" id="{9DE275CC-7641-0F70-0633-F395008762BB}"/>
              </a:ext>
            </a:extLst>
          </p:cNvPr>
          <p:cNvSpPr txBox="1"/>
          <p:nvPr/>
        </p:nvSpPr>
        <p:spPr>
          <a:xfrm>
            <a:off x="838200" y="1337815"/>
            <a:ext cx="10409808" cy="1200329"/>
          </a:xfrm>
          <a:prstGeom prst="rect">
            <a:avLst/>
          </a:prstGeom>
          <a:noFill/>
        </p:spPr>
        <p:txBody>
          <a:bodyPr wrap="square">
            <a:spAutoFit/>
          </a:bodyPr>
          <a:lstStyle/>
          <a:p>
            <a:pPr marL="285750" indent="-285750">
              <a:buFont typeface="Arial" panose="020B0604020202020204" pitchFamily="34" charset="0"/>
              <a:buChar char="•"/>
            </a:pPr>
            <a:r>
              <a:rPr lang="en-CA" dirty="0"/>
              <a:t>Harris Corner Detection is a method used to identify significant variations in intensity, which often correspond to the corners of objects in an image. OpenCV offers a simple and efficient implementation of this technique, allowing us to detect corners that serve as prominent features for image analysis and matching.</a:t>
            </a:r>
          </a:p>
        </p:txBody>
      </p:sp>
      <p:sp>
        <p:nvSpPr>
          <p:cNvPr id="10" name="TextBox 9">
            <a:extLst>
              <a:ext uri="{FF2B5EF4-FFF2-40B4-BE49-F238E27FC236}">
                <a16:creationId xmlns:a16="http://schemas.microsoft.com/office/drawing/2014/main" id="{5B3891C9-2110-39E5-AE5D-6D3BF963DA09}"/>
              </a:ext>
            </a:extLst>
          </p:cNvPr>
          <p:cNvSpPr txBox="1"/>
          <p:nvPr/>
        </p:nvSpPr>
        <p:spPr>
          <a:xfrm>
            <a:off x="774575" y="2712203"/>
            <a:ext cx="9621175" cy="369332"/>
          </a:xfrm>
          <a:prstGeom prst="rect">
            <a:avLst/>
          </a:prstGeom>
          <a:noFill/>
        </p:spPr>
        <p:txBody>
          <a:bodyPr wrap="square">
            <a:spAutoFit/>
          </a:bodyPr>
          <a:lstStyle/>
          <a:p>
            <a:pPr marL="285750" indent="-285750">
              <a:buFont typeface="Arial" panose="020B0604020202020204" pitchFamily="34" charset="0"/>
              <a:buChar char="•"/>
            </a:pPr>
            <a:r>
              <a:rPr lang="en-CA" dirty="0"/>
              <a:t> cv2.cornerHarris(image, </a:t>
            </a:r>
            <a:r>
              <a:rPr lang="en-CA" dirty="0" err="1"/>
              <a:t>blockSize</a:t>
            </a:r>
            <a:r>
              <a:rPr lang="en-CA" dirty="0"/>
              <a:t>, </a:t>
            </a:r>
            <a:r>
              <a:rPr lang="en-CA" dirty="0" err="1"/>
              <a:t>ksize</a:t>
            </a:r>
            <a:r>
              <a:rPr lang="en-CA" dirty="0"/>
              <a:t>, k) and get a score for every pixel</a:t>
            </a:r>
          </a:p>
        </p:txBody>
      </p:sp>
      <p:sp>
        <p:nvSpPr>
          <p:cNvPr id="12" name="TextBox 11">
            <a:extLst>
              <a:ext uri="{FF2B5EF4-FFF2-40B4-BE49-F238E27FC236}">
                <a16:creationId xmlns:a16="http://schemas.microsoft.com/office/drawing/2014/main" id="{3907D101-1DE6-5BDF-B3D7-5702D04377CB}"/>
              </a:ext>
            </a:extLst>
          </p:cNvPr>
          <p:cNvSpPr txBox="1"/>
          <p:nvPr/>
        </p:nvSpPr>
        <p:spPr>
          <a:xfrm>
            <a:off x="774574" y="3271206"/>
            <a:ext cx="10409807" cy="1200329"/>
          </a:xfrm>
          <a:prstGeom prst="rect">
            <a:avLst/>
          </a:prstGeom>
          <a:noFill/>
        </p:spPr>
        <p:txBody>
          <a:bodyPr wrap="square">
            <a:spAutoFit/>
          </a:bodyPr>
          <a:lstStyle/>
          <a:p>
            <a:pPr marL="285750" indent="-285750">
              <a:buFont typeface="Arial" panose="020B0604020202020204" pitchFamily="34" charset="0"/>
              <a:buChar char="•"/>
            </a:pPr>
            <a:r>
              <a:rPr lang="en-CA" dirty="0"/>
              <a:t>The argument to </a:t>
            </a:r>
            <a:r>
              <a:rPr lang="en-CA" dirty="0" err="1"/>
              <a:t>cornerHarris</a:t>
            </a:r>
            <a:r>
              <a:rPr lang="en-CA" dirty="0"/>
              <a:t>() function include the neighborhood size </a:t>
            </a:r>
            <a:r>
              <a:rPr lang="en-CA" dirty="0" err="1"/>
              <a:t>blockSize</a:t>
            </a:r>
            <a:r>
              <a:rPr lang="en-CA" dirty="0"/>
              <a:t> and a kernel size </a:t>
            </a:r>
            <a:r>
              <a:rPr lang="en-CA" dirty="0" err="1"/>
              <a:t>ksize</a:t>
            </a:r>
            <a:r>
              <a:rPr lang="en-CA" dirty="0"/>
              <a:t>. Both are small positive integers but the latter must be an odd number. The final argument k is a positive floating point value that controls the sensitivity of corner detection. Too large such a value will make the algorithm mistake a corner as an edge. </a:t>
            </a:r>
          </a:p>
        </p:txBody>
      </p:sp>
    </p:spTree>
    <p:extLst>
      <p:ext uri="{BB962C8B-B14F-4D97-AF65-F5344CB8AC3E}">
        <p14:creationId xmlns:p14="http://schemas.microsoft.com/office/powerpoint/2010/main" val="96846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a:xfrm>
            <a:off x="838200" y="365125"/>
            <a:ext cx="10515600" cy="931015"/>
          </a:xfrm>
        </p:spPr>
        <p:txBody>
          <a:bodyPr/>
          <a:lstStyle/>
          <a:p>
            <a:r>
              <a:rPr lang="en-US" b="1" dirty="0"/>
              <a:t>Recap</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296140"/>
            <a:ext cx="10515600" cy="4880823"/>
          </a:xfrm>
        </p:spPr>
        <p:txBody>
          <a:bodyPr>
            <a:normAutofit/>
          </a:bodyPr>
          <a:lstStyle/>
          <a:p>
            <a:pPr marL="285750" indent="-285750">
              <a:buFont typeface="Arial" panose="020B0604020202020204" pitchFamily="34" charset="0"/>
              <a:buChar char="•"/>
            </a:pPr>
            <a:r>
              <a:rPr lang="en-CA" sz="2400" dirty="0"/>
              <a:t>Image Gradients</a:t>
            </a:r>
          </a:p>
          <a:p>
            <a:pPr marL="285750" indent="-285750">
              <a:buFont typeface="Arial" panose="020B0604020202020204" pitchFamily="34" charset="0"/>
              <a:buChar char="•"/>
            </a:pPr>
            <a:r>
              <a:rPr lang="en-CA" sz="2400" dirty="0"/>
              <a:t>Corner Detection</a:t>
            </a:r>
          </a:p>
          <a:p>
            <a:pPr marL="285750" indent="-285750">
              <a:buFont typeface="Arial" panose="020B0604020202020204" pitchFamily="34" charset="0"/>
              <a:buChar char="•"/>
            </a:pPr>
            <a:r>
              <a:rPr lang="en-CA" sz="2400" dirty="0"/>
              <a:t>Optical Character Recognition(OCR)</a:t>
            </a:r>
          </a:p>
          <a:p>
            <a:pPr marL="285750" indent="-285750">
              <a:buFont typeface="Arial" panose="020B0604020202020204" pitchFamily="34" charset="0"/>
              <a:buChar char="•"/>
            </a:pPr>
            <a:r>
              <a:rPr lang="en-CA" sz="2400" dirty="0"/>
              <a:t>Simple Shape Detection</a:t>
            </a:r>
          </a:p>
          <a:p>
            <a:pPr marL="285750" indent="-285750">
              <a:buFont typeface="Arial" panose="020B0604020202020204" pitchFamily="34" charset="0"/>
              <a:buChar char="•"/>
            </a:pPr>
            <a:r>
              <a:rPr lang="en-CA" sz="2400" dirty="0"/>
              <a:t>Face detection and Blurring</a:t>
            </a:r>
          </a:p>
          <a:p>
            <a:pPr marL="0" indent="0">
              <a:buNone/>
            </a:pPr>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
        <p:nvSpPr>
          <p:cNvPr id="5" name="Footer Placeholder 4">
            <a:extLst>
              <a:ext uri="{FF2B5EF4-FFF2-40B4-BE49-F238E27FC236}">
                <a16:creationId xmlns:a16="http://schemas.microsoft.com/office/drawing/2014/main" id="{CA0D62C3-02E3-6B40-4B12-273A63FBDE0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7910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1365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20</a:t>
            </a:fld>
            <a:endParaRPr lang="en-CA"/>
          </a:p>
        </p:txBody>
      </p:sp>
      <p:sp>
        <p:nvSpPr>
          <p:cNvPr id="5" name="TextBox 4">
            <a:extLst>
              <a:ext uri="{FF2B5EF4-FFF2-40B4-BE49-F238E27FC236}">
                <a16:creationId xmlns:a16="http://schemas.microsoft.com/office/drawing/2014/main" id="{18DF9A82-0B01-9BF6-409B-C5099315D817}"/>
              </a:ext>
            </a:extLst>
          </p:cNvPr>
          <p:cNvSpPr txBox="1"/>
          <p:nvPr/>
        </p:nvSpPr>
        <p:spPr>
          <a:xfrm>
            <a:off x="838200" y="667050"/>
            <a:ext cx="6094520" cy="369332"/>
          </a:xfrm>
          <a:prstGeom prst="rect">
            <a:avLst/>
          </a:prstGeom>
          <a:noFill/>
        </p:spPr>
        <p:txBody>
          <a:bodyPr wrap="square">
            <a:spAutoFit/>
          </a:bodyPr>
          <a:lstStyle/>
          <a:p>
            <a:r>
              <a:rPr lang="en-CA" dirty="0"/>
              <a:t>Harris Corner Detection in OpenCV</a:t>
            </a:r>
          </a:p>
        </p:txBody>
      </p:sp>
      <p:pic>
        <p:nvPicPr>
          <p:cNvPr id="7" name="Picture 6">
            <a:extLst>
              <a:ext uri="{FF2B5EF4-FFF2-40B4-BE49-F238E27FC236}">
                <a16:creationId xmlns:a16="http://schemas.microsoft.com/office/drawing/2014/main" id="{1F6C511E-3D4B-4D35-D725-6DA16D56F19F}"/>
              </a:ext>
            </a:extLst>
          </p:cNvPr>
          <p:cNvPicPr>
            <a:picLocks noChangeAspect="1"/>
          </p:cNvPicPr>
          <p:nvPr/>
        </p:nvPicPr>
        <p:blipFill>
          <a:blip r:embed="rId2"/>
          <a:stretch>
            <a:fillRect/>
          </a:stretch>
        </p:blipFill>
        <p:spPr>
          <a:xfrm>
            <a:off x="97655" y="1215857"/>
            <a:ext cx="5823752" cy="3863333"/>
          </a:xfrm>
          <a:prstGeom prst="rect">
            <a:avLst/>
          </a:prstGeom>
        </p:spPr>
      </p:pic>
      <p:pic>
        <p:nvPicPr>
          <p:cNvPr id="8" name="Picture 7">
            <a:extLst>
              <a:ext uri="{FF2B5EF4-FFF2-40B4-BE49-F238E27FC236}">
                <a16:creationId xmlns:a16="http://schemas.microsoft.com/office/drawing/2014/main" id="{A05678FC-6DA7-3970-719D-1387D7D04F48}"/>
              </a:ext>
            </a:extLst>
          </p:cNvPr>
          <p:cNvPicPr>
            <a:picLocks noChangeAspect="1"/>
          </p:cNvPicPr>
          <p:nvPr/>
        </p:nvPicPr>
        <p:blipFill>
          <a:blip r:embed="rId3"/>
          <a:stretch>
            <a:fillRect/>
          </a:stretch>
        </p:blipFill>
        <p:spPr>
          <a:xfrm>
            <a:off x="6226964" y="1215857"/>
            <a:ext cx="5707435" cy="3864328"/>
          </a:xfrm>
          <a:prstGeom prst="rect">
            <a:avLst/>
          </a:prstGeom>
        </p:spPr>
      </p:pic>
    </p:spTree>
    <p:extLst>
      <p:ext uri="{BB962C8B-B14F-4D97-AF65-F5344CB8AC3E}">
        <p14:creationId xmlns:p14="http://schemas.microsoft.com/office/powerpoint/2010/main" val="692765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1365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21</a:t>
            </a:fld>
            <a:endParaRPr lang="en-CA"/>
          </a:p>
        </p:txBody>
      </p:sp>
      <p:sp>
        <p:nvSpPr>
          <p:cNvPr id="6" name="TextBox 5">
            <a:extLst>
              <a:ext uri="{FF2B5EF4-FFF2-40B4-BE49-F238E27FC236}">
                <a16:creationId xmlns:a16="http://schemas.microsoft.com/office/drawing/2014/main" id="{52AD432E-16C8-44DA-D3C7-7715B4D1D037}"/>
              </a:ext>
            </a:extLst>
          </p:cNvPr>
          <p:cNvSpPr txBox="1"/>
          <p:nvPr/>
        </p:nvSpPr>
        <p:spPr>
          <a:xfrm>
            <a:off x="907741" y="674703"/>
            <a:ext cx="10677617" cy="923330"/>
          </a:xfrm>
          <a:prstGeom prst="rect">
            <a:avLst/>
          </a:prstGeom>
          <a:noFill/>
        </p:spPr>
        <p:txBody>
          <a:bodyPr wrap="square">
            <a:spAutoFit/>
          </a:bodyPr>
          <a:lstStyle/>
          <a:p>
            <a:pPr marL="285750" indent="-285750">
              <a:buFont typeface="Arial" panose="020B0604020202020204" pitchFamily="34" charset="0"/>
              <a:buChar char="•"/>
            </a:pPr>
            <a:r>
              <a:rPr lang="en-CA" dirty="0"/>
              <a:t>The features edges and corners from Canny Edge Detection in OpenCV and Harris Corner Detection are extracted in the form of classifying pixels. There are other feature extraction  algorithms that can tell us about the image more concisely  and extract </a:t>
            </a:r>
            <a:r>
              <a:rPr lang="en-CA" dirty="0" err="1"/>
              <a:t>keypoints</a:t>
            </a:r>
            <a:r>
              <a:rPr lang="en-CA" dirty="0"/>
              <a:t> in an image.</a:t>
            </a:r>
          </a:p>
        </p:txBody>
      </p:sp>
      <p:pic>
        <p:nvPicPr>
          <p:cNvPr id="7" name="Picture 6">
            <a:extLst>
              <a:ext uri="{FF2B5EF4-FFF2-40B4-BE49-F238E27FC236}">
                <a16:creationId xmlns:a16="http://schemas.microsoft.com/office/drawing/2014/main" id="{3779AD0A-AA48-ABAF-0F05-83B6C989ADDF}"/>
              </a:ext>
            </a:extLst>
          </p:cNvPr>
          <p:cNvPicPr>
            <a:picLocks noChangeAspect="1"/>
          </p:cNvPicPr>
          <p:nvPr/>
        </p:nvPicPr>
        <p:blipFill>
          <a:blip r:embed="rId2"/>
          <a:stretch>
            <a:fillRect/>
          </a:stretch>
        </p:blipFill>
        <p:spPr>
          <a:xfrm>
            <a:off x="1183124" y="1598033"/>
            <a:ext cx="5641411" cy="4954579"/>
          </a:xfrm>
          <a:prstGeom prst="rect">
            <a:avLst/>
          </a:prstGeom>
        </p:spPr>
      </p:pic>
      <p:sp>
        <p:nvSpPr>
          <p:cNvPr id="9" name="TextBox 8">
            <a:extLst>
              <a:ext uri="{FF2B5EF4-FFF2-40B4-BE49-F238E27FC236}">
                <a16:creationId xmlns:a16="http://schemas.microsoft.com/office/drawing/2014/main" id="{5EA77600-F75D-E4AE-B758-739348E0CDFA}"/>
              </a:ext>
            </a:extLst>
          </p:cNvPr>
          <p:cNvSpPr txBox="1"/>
          <p:nvPr/>
        </p:nvSpPr>
        <p:spPr>
          <a:xfrm>
            <a:off x="5710561" y="3428991"/>
            <a:ext cx="6094520" cy="261610"/>
          </a:xfrm>
          <a:prstGeom prst="rect">
            <a:avLst/>
          </a:prstGeom>
          <a:noFill/>
        </p:spPr>
        <p:txBody>
          <a:bodyPr wrap="square">
            <a:spAutoFit/>
          </a:bodyPr>
          <a:lstStyle/>
          <a:p>
            <a:r>
              <a:rPr lang="en-CA" sz="1100" dirty="0">
                <a:hlinkClick r:id="rId3"/>
              </a:rPr>
              <a:t>https://docs.opencv.org/4.x/db/d27/tutorial_py_table_of_contents_feature2d.html</a:t>
            </a:r>
            <a:r>
              <a:rPr lang="en-CA" sz="1100" dirty="0"/>
              <a:t> </a:t>
            </a:r>
          </a:p>
        </p:txBody>
      </p:sp>
    </p:spTree>
    <p:extLst>
      <p:ext uri="{BB962C8B-B14F-4D97-AF65-F5344CB8AC3E}">
        <p14:creationId xmlns:p14="http://schemas.microsoft.com/office/powerpoint/2010/main" val="238117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199" y="91028"/>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a:xfrm>
            <a:off x="4038599" y="6630193"/>
            <a:ext cx="4114800" cy="182563"/>
          </a:xfrm>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6" name="TextBox 5">
            <a:extLst>
              <a:ext uri="{FF2B5EF4-FFF2-40B4-BE49-F238E27FC236}">
                <a16:creationId xmlns:a16="http://schemas.microsoft.com/office/drawing/2014/main" id="{14AF6C4E-30D2-0820-4BBF-476A42B70E99}"/>
              </a:ext>
            </a:extLst>
          </p:cNvPr>
          <p:cNvSpPr txBox="1"/>
          <p:nvPr/>
        </p:nvSpPr>
        <p:spPr>
          <a:xfrm>
            <a:off x="838199" y="594176"/>
            <a:ext cx="10515600" cy="1754326"/>
          </a:xfrm>
          <a:prstGeom prst="rect">
            <a:avLst/>
          </a:prstGeom>
          <a:noFill/>
        </p:spPr>
        <p:txBody>
          <a:bodyPr wrap="square">
            <a:spAutoFit/>
          </a:bodyPr>
          <a:lstStyle/>
          <a:p>
            <a:r>
              <a:rPr lang="en-CA" dirty="0" err="1"/>
              <a:t>Keypoint</a:t>
            </a:r>
            <a:r>
              <a:rPr lang="en-CA" dirty="0"/>
              <a:t> Detection with SIFT and SURF in OpenCV</a:t>
            </a:r>
          </a:p>
          <a:p>
            <a:endParaRPr lang="en-CA" dirty="0"/>
          </a:p>
          <a:p>
            <a:pPr marL="285750" indent="-285750">
              <a:buFont typeface="Arial" panose="020B0604020202020204" pitchFamily="34" charset="0"/>
              <a:buChar char="•"/>
            </a:pPr>
            <a:r>
              <a:rPr lang="en-CA" dirty="0"/>
              <a:t>Scale-Invariant Feature Transform (SIFT) and Speeded-Up Robust Features (SURF) are powerful algorithms for detecting and describing local features in images. They are named scale-invariant and robust because, compared to Harris Corner Detection, for example, its result is expectable even after some change to the image.</a:t>
            </a:r>
          </a:p>
        </p:txBody>
      </p:sp>
      <p:sp>
        <p:nvSpPr>
          <p:cNvPr id="8" name="TextBox 7">
            <a:extLst>
              <a:ext uri="{FF2B5EF4-FFF2-40B4-BE49-F238E27FC236}">
                <a16:creationId xmlns:a16="http://schemas.microsoft.com/office/drawing/2014/main" id="{82435782-20C3-D0A4-4184-578D067182FA}"/>
              </a:ext>
            </a:extLst>
          </p:cNvPr>
          <p:cNvSpPr txBox="1"/>
          <p:nvPr/>
        </p:nvSpPr>
        <p:spPr>
          <a:xfrm>
            <a:off x="838199" y="2481719"/>
            <a:ext cx="10853691" cy="1200329"/>
          </a:xfrm>
          <a:prstGeom prst="rect">
            <a:avLst/>
          </a:prstGeom>
          <a:noFill/>
        </p:spPr>
        <p:txBody>
          <a:bodyPr wrap="square">
            <a:spAutoFit/>
          </a:bodyPr>
          <a:lstStyle/>
          <a:p>
            <a:pPr marL="285750" indent="-285750">
              <a:buFont typeface="Arial" panose="020B0604020202020204" pitchFamily="34" charset="0"/>
              <a:buChar char="•"/>
            </a:pPr>
            <a:r>
              <a:rPr lang="en-CA" dirty="0"/>
              <a:t>The SIFT algorithm derives certain “orientation” values for each </a:t>
            </a:r>
            <a:r>
              <a:rPr lang="en-CA" dirty="0" err="1"/>
              <a:t>keypoint</a:t>
            </a:r>
            <a:r>
              <a:rPr lang="en-CA" dirty="0"/>
              <a:t> and outputs a vector representing the histogram of the orientation values.</a:t>
            </a:r>
          </a:p>
          <a:p>
            <a:endParaRPr lang="en-CA" dirty="0"/>
          </a:p>
          <a:p>
            <a:pPr marL="285750" indent="-285750">
              <a:buFont typeface="Arial" panose="020B0604020202020204" pitchFamily="34" charset="0"/>
              <a:buChar char="•"/>
            </a:pPr>
            <a:r>
              <a:rPr lang="en-CA" dirty="0"/>
              <a:t>It is found quite slow to run SIFT algorithm. Hence, there is a speed-up version, SURF. </a:t>
            </a:r>
          </a:p>
        </p:txBody>
      </p:sp>
      <p:pic>
        <p:nvPicPr>
          <p:cNvPr id="10" name="Picture 9">
            <a:extLst>
              <a:ext uri="{FF2B5EF4-FFF2-40B4-BE49-F238E27FC236}">
                <a16:creationId xmlns:a16="http://schemas.microsoft.com/office/drawing/2014/main" id="{108CBDB3-730B-CB36-6BDA-8BA8748EF921}"/>
              </a:ext>
            </a:extLst>
          </p:cNvPr>
          <p:cNvPicPr>
            <a:picLocks noChangeAspect="1"/>
          </p:cNvPicPr>
          <p:nvPr/>
        </p:nvPicPr>
        <p:blipFill>
          <a:blip r:embed="rId2"/>
          <a:stretch>
            <a:fillRect/>
          </a:stretch>
        </p:blipFill>
        <p:spPr>
          <a:xfrm>
            <a:off x="1233997" y="3640975"/>
            <a:ext cx="5316591" cy="2989218"/>
          </a:xfrm>
          <a:prstGeom prst="rect">
            <a:avLst/>
          </a:prstGeom>
        </p:spPr>
      </p:pic>
      <p:sp>
        <p:nvSpPr>
          <p:cNvPr id="12" name="TextBox 11">
            <a:extLst>
              <a:ext uri="{FF2B5EF4-FFF2-40B4-BE49-F238E27FC236}">
                <a16:creationId xmlns:a16="http://schemas.microsoft.com/office/drawing/2014/main" id="{0FF4EF40-71D9-B2C9-7129-CB270E3F4498}"/>
              </a:ext>
            </a:extLst>
          </p:cNvPr>
          <p:cNvSpPr txBox="1"/>
          <p:nvPr/>
        </p:nvSpPr>
        <p:spPr>
          <a:xfrm>
            <a:off x="6513945" y="4113328"/>
            <a:ext cx="6094520" cy="369332"/>
          </a:xfrm>
          <a:prstGeom prst="rect">
            <a:avLst/>
          </a:prstGeom>
          <a:noFill/>
        </p:spPr>
        <p:txBody>
          <a:bodyPr wrap="square">
            <a:spAutoFit/>
          </a:bodyPr>
          <a:lstStyle/>
          <a:p>
            <a:r>
              <a:rPr lang="en-CA" dirty="0" err="1"/>
              <a:t>Keypoints</a:t>
            </a:r>
            <a:r>
              <a:rPr lang="en-CA" dirty="0"/>
              <a:t> detected by the SIFT algorithm</a:t>
            </a:r>
          </a:p>
        </p:txBody>
      </p:sp>
      <p:sp>
        <p:nvSpPr>
          <p:cNvPr id="14" name="TextBox 13">
            <a:extLst>
              <a:ext uri="{FF2B5EF4-FFF2-40B4-BE49-F238E27FC236}">
                <a16:creationId xmlns:a16="http://schemas.microsoft.com/office/drawing/2014/main" id="{E25B2E12-B2A9-B478-A07B-37B6AE26FA20}"/>
              </a:ext>
            </a:extLst>
          </p:cNvPr>
          <p:cNvSpPr txBox="1"/>
          <p:nvPr/>
        </p:nvSpPr>
        <p:spPr>
          <a:xfrm>
            <a:off x="6513945" y="4680841"/>
            <a:ext cx="5246703" cy="1200329"/>
          </a:xfrm>
          <a:prstGeom prst="rect">
            <a:avLst/>
          </a:prstGeom>
          <a:noFill/>
        </p:spPr>
        <p:txBody>
          <a:bodyPr wrap="square">
            <a:spAutoFit/>
          </a:bodyPr>
          <a:lstStyle/>
          <a:p>
            <a:r>
              <a:rPr lang="en-CA" dirty="0"/>
              <a:t>Here we can see the </a:t>
            </a:r>
            <a:r>
              <a:rPr lang="en-CA" dirty="0" err="1"/>
              <a:t>keypoints</a:t>
            </a:r>
            <a:r>
              <a:rPr lang="en-CA" dirty="0"/>
              <a:t> drawn as circles proportional to its “size” with a stroke indicating the orientation. There are </a:t>
            </a:r>
            <a:r>
              <a:rPr lang="en-CA" dirty="0" err="1"/>
              <a:t>keypoints</a:t>
            </a:r>
            <a:r>
              <a:rPr lang="en-CA" dirty="0"/>
              <a:t> on the number “17” on the door as well as on the mail slots. </a:t>
            </a:r>
          </a:p>
        </p:txBody>
      </p:sp>
    </p:spTree>
    <p:extLst>
      <p:ext uri="{BB962C8B-B14F-4D97-AF65-F5344CB8AC3E}">
        <p14:creationId xmlns:p14="http://schemas.microsoft.com/office/powerpoint/2010/main" val="40496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23</a:t>
            </a:fld>
            <a:endParaRPr lang="en-CA"/>
          </a:p>
        </p:txBody>
      </p:sp>
      <p:sp>
        <p:nvSpPr>
          <p:cNvPr id="6" name="TextBox 5">
            <a:extLst>
              <a:ext uri="{FF2B5EF4-FFF2-40B4-BE49-F238E27FC236}">
                <a16:creationId xmlns:a16="http://schemas.microsoft.com/office/drawing/2014/main" id="{360021FF-70CA-7699-A6E4-73ED84766FBD}"/>
              </a:ext>
            </a:extLst>
          </p:cNvPr>
          <p:cNvSpPr txBox="1"/>
          <p:nvPr/>
        </p:nvSpPr>
        <p:spPr>
          <a:xfrm>
            <a:off x="838200" y="1133667"/>
            <a:ext cx="6094520" cy="369332"/>
          </a:xfrm>
          <a:prstGeom prst="rect">
            <a:avLst/>
          </a:prstGeom>
          <a:noFill/>
        </p:spPr>
        <p:txBody>
          <a:bodyPr wrap="square">
            <a:spAutoFit/>
          </a:bodyPr>
          <a:lstStyle/>
          <a:p>
            <a:r>
              <a:rPr lang="en-CA" dirty="0"/>
              <a:t>SIFT is used to detect corners, blobs, circles, and so on. </a:t>
            </a:r>
          </a:p>
        </p:txBody>
      </p:sp>
      <p:pic>
        <p:nvPicPr>
          <p:cNvPr id="8" name="Picture 7">
            <a:extLst>
              <a:ext uri="{FF2B5EF4-FFF2-40B4-BE49-F238E27FC236}">
                <a16:creationId xmlns:a16="http://schemas.microsoft.com/office/drawing/2014/main" id="{88E0BBD0-A90E-0FAE-0543-E9A32DF3AFFE}"/>
              </a:ext>
            </a:extLst>
          </p:cNvPr>
          <p:cNvPicPr>
            <a:picLocks noChangeAspect="1"/>
          </p:cNvPicPr>
          <p:nvPr/>
        </p:nvPicPr>
        <p:blipFill>
          <a:blip r:embed="rId2"/>
          <a:stretch>
            <a:fillRect/>
          </a:stretch>
        </p:blipFill>
        <p:spPr>
          <a:xfrm>
            <a:off x="2928921" y="1767355"/>
            <a:ext cx="6192114" cy="1619476"/>
          </a:xfrm>
          <a:prstGeom prst="rect">
            <a:avLst/>
          </a:prstGeom>
        </p:spPr>
      </p:pic>
      <p:sp>
        <p:nvSpPr>
          <p:cNvPr id="10" name="TextBox 9">
            <a:extLst>
              <a:ext uri="{FF2B5EF4-FFF2-40B4-BE49-F238E27FC236}">
                <a16:creationId xmlns:a16="http://schemas.microsoft.com/office/drawing/2014/main" id="{98CB3B5D-11A2-0B22-A21C-FEFB2AD5DCE1}"/>
              </a:ext>
            </a:extLst>
          </p:cNvPr>
          <p:cNvSpPr txBox="1"/>
          <p:nvPr/>
        </p:nvSpPr>
        <p:spPr>
          <a:xfrm>
            <a:off x="838200" y="3471170"/>
            <a:ext cx="10303276" cy="1477328"/>
          </a:xfrm>
          <a:prstGeom prst="rect">
            <a:avLst/>
          </a:prstGeom>
          <a:noFill/>
        </p:spPr>
        <p:txBody>
          <a:bodyPr wrap="square">
            <a:spAutoFit/>
          </a:bodyPr>
          <a:lstStyle/>
          <a:p>
            <a:r>
              <a:rPr lang="en-CA" dirty="0"/>
              <a:t>Consider these three images. Though they differ in color, rotation, and angle, you know that these are the three different images of mangoes. How can a computer be able to identify this?</a:t>
            </a:r>
          </a:p>
          <a:p>
            <a:endParaRPr lang="en-CA" dirty="0"/>
          </a:p>
          <a:p>
            <a:r>
              <a:rPr lang="en-CA" dirty="0"/>
              <a:t>Both Harris corner detection and Shi-</a:t>
            </a:r>
            <a:r>
              <a:rPr lang="en-CA" dirty="0" err="1"/>
              <a:t>Tomasi</a:t>
            </a:r>
            <a:r>
              <a:rPr lang="en-CA" dirty="0"/>
              <a:t> corner detection algorithms fail in this case. But SIFT algorithm plays a vital role here. It can detect features from the image irrespective of its size and orientation.</a:t>
            </a:r>
          </a:p>
        </p:txBody>
      </p:sp>
    </p:spTree>
    <p:extLst>
      <p:ext uri="{BB962C8B-B14F-4D97-AF65-F5344CB8AC3E}">
        <p14:creationId xmlns:p14="http://schemas.microsoft.com/office/powerpoint/2010/main" val="305265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24</a:t>
            </a:fld>
            <a:endParaRPr lang="en-CA"/>
          </a:p>
        </p:txBody>
      </p:sp>
      <p:sp>
        <p:nvSpPr>
          <p:cNvPr id="6" name="TextBox 5">
            <a:extLst>
              <a:ext uri="{FF2B5EF4-FFF2-40B4-BE49-F238E27FC236}">
                <a16:creationId xmlns:a16="http://schemas.microsoft.com/office/drawing/2014/main" id="{9B35D5CB-55FD-9E78-4229-247ED5BB55BE}"/>
              </a:ext>
            </a:extLst>
          </p:cNvPr>
          <p:cNvSpPr txBox="1"/>
          <p:nvPr/>
        </p:nvSpPr>
        <p:spPr>
          <a:xfrm>
            <a:off x="838200" y="911725"/>
            <a:ext cx="6094520" cy="369332"/>
          </a:xfrm>
          <a:prstGeom prst="rect">
            <a:avLst/>
          </a:prstGeom>
          <a:noFill/>
        </p:spPr>
        <p:txBody>
          <a:bodyPr wrap="square">
            <a:spAutoFit/>
          </a:bodyPr>
          <a:lstStyle/>
          <a:p>
            <a:r>
              <a:rPr lang="en-CA" dirty="0"/>
              <a:t>Scale-Invariant Feature Transform (SIFT)</a:t>
            </a:r>
          </a:p>
        </p:txBody>
      </p:sp>
      <p:pic>
        <p:nvPicPr>
          <p:cNvPr id="8" name="Picture 7">
            <a:extLst>
              <a:ext uri="{FF2B5EF4-FFF2-40B4-BE49-F238E27FC236}">
                <a16:creationId xmlns:a16="http://schemas.microsoft.com/office/drawing/2014/main" id="{45820E4B-34D3-1D38-7EFE-7F62E7AA0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869" y="1469877"/>
            <a:ext cx="9038651" cy="3554884"/>
          </a:xfrm>
          <a:prstGeom prst="rect">
            <a:avLst/>
          </a:prstGeom>
        </p:spPr>
      </p:pic>
      <p:sp>
        <p:nvSpPr>
          <p:cNvPr id="10" name="TextBox 9">
            <a:extLst>
              <a:ext uri="{FF2B5EF4-FFF2-40B4-BE49-F238E27FC236}">
                <a16:creationId xmlns:a16="http://schemas.microsoft.com/office/drawing/2014/main" id="{7C14CDA9-1553-1D21-A143-1EE6426C3178}"/>
              </a:ext>
            </a:extLst>
          </p:cNvPr>
          <p:cNvSpPr txBox="1"/>
          <p:nvPr/>
        </p:nvSpPr>
        <p:spPr>
          <a:xfrm>
            <a:off x="838200" y="5576943"/>
            <a:ext cx="6094520" cy="369332"/>
          </a:xfrm>
          <a:prstGeom prst="rect">
            <a:avLst/>
          </a:prstGeom>
          <a:noFill/>
        </p:spPr>
        <p:txBody>
          <a:bodyPr wrap="square">
            <a:spAutoFit/>
          </a:bodyPr>
          <a:lstStyle/>
          <a:p>
            <a:r>
              <a:rPr lang="en-CA" dirty="0"/>
              <a:t>SURF algorithm is simply an upgraded version of SIFT.</a:t>
            </a:r>
          </a:p>
        </p:txBody>
      </p:sp>
    </p:spTree>
    <p:extLst>
      <p:ext uri="{BB962C8B-B14F-4D97-AF65-F5344CB8AC3E}">
        <p14:creationId xmlns:p14="http://schemas.microsoft.com/office/powerpoint/2010/main" val="74755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2F0A-DF1A-678A-987F-D5E718021F4E}"/>
              </a:ext>
            </a:extLst>
          </p:cNvPr>
          <p:cNvSpPr>
            <a:spLocks noGrp="1"/>
          </p:cNvSpPr>
          <p:nvPr>
            <p:ph type="title"/>
          </p:nvPr>
        </p:nvSpPr>
        <p:spPr>
          <a:xfrm>
            <a:off x="838200" y="365125"/>
            <a:ext cx="10515600" cy="646929"/>
          </a:xfrm>
        </p:spPr>
        <p:txBody>
          <a:bodyPr>
            <a:normAutofit fontScale="90000"/>
          </a:bodyPr>
          <a:lstStyle/>
          <a:p>
            <a:r>
              <a:rPr lang="en-CA" b="1" dirty="0"/>
              <a:t>Feature Detection</a:t>
            </a:r>
          </a:p>
        </p:txBody>
      </p:sp>
      <p:sp>
        <p:nvSpPr>
          <p:cNvPr id="3" name="Footer Placeholder 2">
            <a:extLst>
              <a:ext uri="{FF2B5EF4-FFF2-40B4-BE49-F238E27FC236}">
                <a16:creationId xmlns:a16="http://schemas.microsoft.com/office/drawing/2014/main" id="{4B60E49D-9672-0324-F210-A295A390167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2A98B71-7A48-A209-E7D0-1148C46A343B}"/>
              </a:ext>
            </a:extLst>
          </p:cNvPr>
          <p:cNvSpPr>
            <a:spLocks noGrp="1"/>
          </p:cNvSpPr>
          <p:nvPr>
            <p:ph type="sldNum" sz="quarter" idx="12"/>
          </p:nvPr>
        </p:nvSpPr>
        <p:spPr/>
        <p:txBody>
          <a:bodyPr/>
          <a:lstStyle/>
          <a:p>
            <a:fld id="{B20BAE8A-BB5C-499D-956E-1AE79ABD6EE1}" type="slidenum">
              <a:rPr lang="en-CA" smtClean="0"/>
              <a:t>25</a:t>
            </a:fld>
            <a:endParaRPr lang="en-CA"/>
          </a:p>
        </p:txBody>
      </p:sp>
      <p:sp>
        <p:nvSpPr>
          <p:cNvPr id="6" name="TextBox 5">
            <a:extLst>
              <a:ext uri="{FF2B5EF4-FFF2-40B4-BE49-F238E27FC236}">
                <a16:creationId xmlns:a16="http://schemas.microsoft.com/office/drawing/2014/main" id="{9B38447E-C429-2806-10EC-E500C8351C09}"/>
              </a:ext>
            </a:extLst>
          </p:cNvPr>
          <p:cNvSpPr txBox="1"/>
          <p:nvPr/>
        </p:nvSpPr>
        <p:spPr>
          <a:xfrm>
            <a:off x="838200" y="1211776"/>
            <a:ext cx="6094520" cy="923330"/>
          </a:xfrm>
          <a:prstGeom prst="rect">
            <a:avLst/>
          </a:prstGeom>
          <a:noFill/>
        </p:spPr>
        <p:txBody>
          <a:bodyPr wrap="square">
            <a:spAutoFit/>
          </a:bodyPr>
          <a:lstStyle/>
          <a:p>
            <a:r>
              <a:rPr lang="en-CA" dirty="0"/>
              <a:t>Histogram of Oriented Gradients (</a:t>
            </a:r>
            <a:r>
              <a:rPr lang="en-CA" dirty="0" err="1"/>
              <a:t>HoG</a:t>
            </a:r>
            <a:r>
              <a:rPr lang="en-CA" dirty="0"/>
              <a:t>)</a:t>
            </a:r>
          </a:p>
          <a:p>
            <a:r>
              <a:rPr lang="en-CA" dirty="0"/>
              <a:t>Binary Robust Independent Elementary Features (BRIEF)</a:t>
            </a:r>
          </a:p>
          <a:p>
            <a:r>
              <a:rPr lang="en-CA" dirty="0"/>
              <a:t>Oriented FAST and Rotated BRIEF (ORB)</a:t>
            </a:r>
          </a:p>
        </p:txBody>
      </p:sp>
      <p:sp>
        <p:nvSpPr>
          <p:cNvPr id="8" name="TextBox 7">
            <a:extLst>
              <a:ext uri="{FF2B5EF4-FFF2-40B4-BE49-F238E27FC236}">
                <a16:creationId xmlns:a16="http://schemas.microsoft.com/office/drawing/2014/main" id="{37929DB4-FEBF-AD2C-A883-1FD84776F645}"/>
              </a:ext>
            </a:extLst>
          </p:cNvPr>
          <p:cNvSpPr txBox="1"/>
          <p:nvPr/>
        </p:nvSpPr>
        <p:spPr>
          <a:xfrm>
            <a:off x="838199" y="2860733"/>
            <a:ext cx="10374297" cy="646331"/>
          </a:xfrm>
          <a:prstGeom prst="rect">
            <a:avLst/>
          </a:prstGeom>
          <a:noFill/>
        </p:spPr>
        <p:txBody>
          <a:bodyPr wrap="square">
            <a:spAutoFit/>
          </a:bodyPr>
          <a:lstStyle/>
          <a:p>
            <a:r>
              <a:rPr lang="en-CA" dirty="0"/>
              <a:t>SIFT and SURF are patented so not free for commercial use, while ORB is </a:t>
            </a:r>
            <a:r>
              <a:rPr lang="en-CA" dirty="0" err="1"/>
              <a:t>free.SIFT</a:t>
            </a:r>
            <a:r>
              <a:rPr lang="en-CA" dirty="0"/>
              <a:t> and SURF detect more features then ORB, but ORB is faster.</a:t>
            </a:r>
          </a:p>
        </p:txBody>
      </p:sp>
    </p:spTree>
    <p:extLst>
      <p:ext uri="{BB962C8B-B14F-4D97-AF65-F5344CB8AC3E}">
        <p14:creationId xmlns:p14="http://schemas.microsoft.com/office/powerpoint/2010/main" val="339863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9E8E-8C0F-7032-7185-CEE064B1F6A6}"/>
              </a:ext>
            </a:extLst>
          </p:cNvPr>
          <p:cNvSpPr>
            <a:spLocks noGrp="1"/>
          </p:cNvSpPr>
          <p:nvPr>
            <p:ph type="title"/>
          </p:nvPr>
        </p:nvSpPr>
        <p:spPr>
          <a:xfrm>
            <a:off x="705035" y="2291579"/>
            <a:ext cx="10515600" cy="1325563"/>
          </a:xfrm>
        </p:spPr>
        <p:txBody>
          <a:bodyPr/>
          <a:lstStyle/>
          <a:p>
            <a:pPr algn="ctr"/>
            <a:r>
              <a:rPr lang="en-CA" b="1" dirty="0"/>
              <a:t>Feature Matching</a:t>
            </a:r>
          </a:p>
        </p:txBody>
      </p:sp>
      <p:sp>
        <p:nvSpPr>
          <p:cNvPr id="3" name="Footer Placeholder 2">
            <a:extLst>
              <a:ext uri="{FF2B5EF4-FFF2-40B4-BE49-F238E27FC236}">
                <a16:creationId xmlns:a16="http://schemas.microsoft.com/office/drawing/2014/main" id="{E8B9CA50-29AB-CFFA-9688-E119697DD68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5A706EE-E4B3-6E48-774B-FD4EE65CEAFF}"/>
              </a:ext>
            </a:extLst>
          </p:cNvPr>
          <p:cNvSpPr>
            <a:spLocks noGrp="1"/>
          </p:cNvSpPr>
          <p:nvPr>
            <p:ph type="sldNum" sz="quarter" idx="12"/>
          </p:nvPr>
        </p:nvSpPr>
        <p:spPr/>
        <p:txBody>
          <a:bodyPr/>
          <a:lstStyle/>
          <a:p>
            <a:fld id="{B20BAE8A-BB5C-499D-956E-1AE79ABD6EE1}" type="slidenum">
              <a:rPr lang="en-CA" smtClean="0"/>
              <a:t>26</a:t>
            </a:fld>
            <a:endParaRPr lang="en-CA"/>
          </a:p>
        </p:txBody>
      </p:sp>
    </p:spTree>
    <p:extLst>
      <p:ext uri="{BB962C8B-B14F-4D97-AF65-F5344CB8AC3E}">
        <p14:creationId xmlns:p14="http://schemas.microsoft.com/office/powerpoint/2010/main" val="935577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E2F6-5851-47D7-1A8D-0D02862FF28C}"/>
              </a:ext>
            </a:extLst>
          </p:cNvPr>
          <p:cNvSpPr>
            <a:spLocks noGrp="1"/>
          </p:cNvSpPr>
          <p:nvPr>
            <p:ph type="title"/>
          </p:nvPr>
        </p:nvSpPr>
        <p:spPr>
          <a:xfrm>
            <a:off x="838200" y="365126"/>
            <a:ext cx="10515600" cy="638052"/>
          </a:xfrm>
        </p:spPr>
        <p:txBody>
          <a:bodyPr>
            <a:normAutofit fontScale="90000"/>
          </a:bodyPr>
          <a:lstStyle/>
          <a:p>
            <a:r>
              <a:rPr lang="en-CA" b="1" dirty="0"/>
              <a:t>Feature Matching</a:t>
            </a:r>
          </a:p>
        </p:txBody>
      </p:sp>
      <p:sp>
        <p:nvSpPr>
          <p:cNvPr id="3" name="Footer Placeholder 2">
            <a:extLst>
              <a:ext uri="{FF2B5EF4-FFF2-40B4-BE49-F238E27FC236}">
                <a16:creationId xmlns:a16="http://schemas.microsoft.com/office/drawing/2014/main" id="{F3C99505-13AD-6AB5-C681-327A42F2869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E81C822A-D1BB-01A5-9F1C-797C3F9AFBD1}"/>
              </a:ext>
            </a:extLst>
          </p:cNvPr>
          <p:cNvSpPr>
            <a:spLocks noGrp="1"/>
          </p:cNvSpPr>
          <p:nvPr>
            <p:ph type="sldNum" sz="quarter" idx="12"/>
          </p:nvPr>
        </p:nvSpPr>
        <p:spPr/>
        <p:txBody>
          <a:bodyPr/>
          <a:lstStyle/>
          <a:p>
            <a:fld id="{B20BAE8A-BB5C-499D-956E-1AE79ABD6EE1}" type="slidenum">
              <a:rPr lang="en-CA" smtClean="0"/>
              <a:t>27</a:t>
            </a:fld>
            <a:endParaRPr lang="en-CA"/>
          </a:p>
        </p:txBody>
      </p:sp>
      <p:sp>
        <p:nvSpPr>
          <p:cNvPr id="6" name="TextBox 5">
            <a:extLst>
              <a:ext uri="{FF2B5EF4-FFF2-40B4-BE49-F238E27FC236}">
                <a16:creationId xmlns:a16="http://schemas.microsoft.com/office/drawing/2014/main" id="{651443D5-6BED-68B1-B86D-FAD1CAB809B2}"/>
              </a:ext>
            </a:extLst>
          </p:cNvPr>
          <p:cNvSpPr txBox="1"/>
          <p:nvPr/>
        </p:nvSpPr>
        <p:spPr>
          <a:xfrm>
            <a:off x="849297" y="1003178"/>
            <a:ext cx="10230036" cy="2862322"/>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The idea of feature matching is the following: we start with a train image and ask our algorithm (which we have to pick in advance) to find some </a:t>
            </a:r>
            <a:r>
              <a:rPr lang="en-CA" dirty="0" err="1"/>
              <a:t>keypoints</a:t>
            </a:r>
            <a:r>
              <a:rPr lang="en-CA" dirty="0"/>
              <a:t>, which are the indicators of the location of each feature. </a:t>
            </a:r>
          </a:p>
          <a:p>
            <a:pPr marL="285750" indent="-285750">
              <a:buFont typeface="Arial" panose="020B0604020202020204" pitchFamily="34" charset="0"/>
              <a:buChar char="•"/>
            </a:pPr>
            <a:r>
              <a:rPr lang="en-CA" dirty="0"/>
              <a:t>Furthermore, the algorithm will also look for descriptors associated with </a:t>
            </a:r>
            <a:r>
              <a:rPr lang="en-CA" dirty="0" err="1"/>
              <a:t>keypoints</a:t>
            </a:r>
            <a:r>
              <a:rPr lang="en-CA" dirty="0"/>
              <a:t>, which are arrays of numbers which describe the corresponding feature. </a:t>
            </a:r>
          </a:p>
          <a:p>
            <a:pPr marL="285750" indent="-285750">
              <a:buFont typeface="Arial" panose="020B0604020202020204" pitchFamily="34" charset="0"/>
              <a:buChar char="•"/>
            </a:pPr>
            <a:r>
              <a:rPr lang="en-CA" dirty="0"/>
              <a:t>So, each feature will have an associated couple of values, (</a:t>
            </a:r>
            <a:r>
              <a:rPr lang="en-CA" dirty="0" err="1"/>
              <a:t>keypoint</a:t>
            </a:r>
            <a:r>
              <a:rPr lang="en-CA" dirty="0"/>
              <a:t>, descriptor). </a:t>
            </a:r>
          </a:p>
          <a:p>
            <a:pPr marL="285750" indent="-285750">
              <a:buFont typeface="Arial" panose="020B0604020202020204" pitchFamily="34" charset="0"/>
              <a:buChar char="•"/>
            </a:pPr>
            <a:r>
              <a:rPr lang="en-CA" dirty="0"/>
              <a:t>Then we repeat the same procedure with the query image (that where we want to look for similarities).</a:t>
            </a:r>
          </a:p>
          <a:p>
            <a:pPr marL="285750" indent="-285750">
              <a:buFont typeface="Arial" panose="020B0604020202020204" pitchFamily="34" charset="0"/>
              <a:buChar char="•"/>
            </a:pPr>
            <a:r>
              <a:rPr lang="en-CA" dirty="0"/>
              <a:t>Finally, we look for similar descriptors between the two images, which will indicate the presence of a match among features.</a:t>
            </a:r>
          </a:p>
        </p:txBody>
      </p:sp>
    </p:spTree>
    <p:extLst>
      <p:ext uri="{BB962C8B-B14F-4D97-AF65-F5344CB8AC3E}">
        <p14:creationId xmlns:p14="http://schemas.microsoft.com/office/powerpoint/2010/main" val="1267700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0CE5-FEEE-F265-DBAC-7E87E240E594}"/>
              </a:ext>
            </a:extLst>
          </p:cNvPr>
          <p:cNvSpPr>
            <a:spLocks noGrp="1"/>
          </p:cNvSpPr>
          <p:nvPr>
            <p:ph type="title"/>
          </p:nvPr>
        </p:nvSpPr>
        <p:spPr>
          <a:xfrm>
            <a:off x="838200" y="365125"/>
            <a:ext cx="10515600" cy="655807"/>
          </a:xfrm>
        </p:spPr>
        <p:txBody>
          <a:bodyPr>
            <a:normAutofit fontScale="90000"/>
          </a:bodyPr>
          <a:lstStyle/>
          <a:p>
            <a:r>
              <a:rPr lang="en-US" b="1" dirty="0"/>
              <a:t>Image Similarity</a:t>
            </a:r>
            <a:endParaRPr lang="en-CA" dirty="0"/>
          </a:p>
        </p:txBody>
      </p:sp>
      <p:sp>
        <p:nvSpPr>
          <p:cNvPr id="3" name="Footer Placeholder 2">
            <a:extLst>
              <a:ext uri="{FF2B5EF4-FFF2-40B4-BE49-F238E27FC236}">
                <a16:creationId xmlns:a16="http://schemas.microsoft.com/office/drawing/2014/main" id="{280691F3-8C9C-25D8-0CBB-1F185A79A83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5153CF1-FAD7-BBEF-E5A1-6B38AFBAFB59}"/>
              </a:ext>
            </a:extLst>
          </p:cNvPr>
          <p:cNvSpPr>
            <a:spLocks noGrp="1"/>
          </p:cNvSpPr>
          <p:nvPr>
            <p:ph type="sldNum" sz="quarter" idx="12"/>
          </p:nvPr>
        </p:nvSpPr>
        <p:spPr/>
        <p:txBody>
          <a:bodyPr/>
          <a:lstStyle/>
          <a:p>
            <a:fld id="{B20BAE8A-BB5C-499D-956E-1AE79ABD6EE1}" type="slidenum">
              <a:rPr lang="en-CA" smtClean="0"/>
              <a:t>28</a:t>
            </a:fld>
            <a:endParaRPr lang="en-CA"/>
          </a:p>
        </p:txBody>
      </p:sp>
      <p:sp>
        <p:nvSpPr>
          <p:cNvPr id="6" name="TextBox 5">
            <a:extLst>
              <a:ext uri="{FF2B5EF4-FFF2-40B4-BE49-F238E27FC236}">
                <a16:creationId xmlns:a16="http://schemas.microsoft.com/office/drawing/2014/main" id="{CB369978-71E3-891B-1249-35A2EEDE2EED}"/>
              </a:ext>
            </a:extLst>
          </p:cNvPr>
          <p:cNvSpPr txBox="1"/>
          <p:nvPr/>
        </p:nvSpPr>
        <p:spPr>
          <a:xfrm>
            <a:off x="838199" y="902809"/>
            <a:ext cx="10427563" cy="1200329"/>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In a world with images, the ability to measure and quantify the similarity between images has become a critical task. Whether it’s for image retrieval, content recommendation, or visual search, image similarity approaches play a pivotal role in modern applications.</a:t>
            </a:r>
          </a:p>
        </p:txBody>
      </p:sp>
      <p:sp>
        <p:nvSpPr>
          <p:cNvPr id="8" name="TextBox 7">
            <a:extLst>
              <a:ext uri="{FF2B5EF4-FFF2-40B4-BE49-F238E27FC236}">
                <a16:creationId xmlns:a16="http://schemas.microsoft.com/office/drawing/2014/main" id="{C2740AD2-8601-5D8C-D32F-A703660B80BD}"/>
              </a:ext>
            </a:extLst>
          </p:cNvPr>
          <p:cNvSpPr txBox="1"/>
          <p:nvPr/>
        </p:nvSpPr>
        <p:spPr>
          <a:xfrm>
            <a:off x="838199" y="2198794"/>
            <a:ext cx="10427562" cy="1200329"/>
          </a:xfrm>
          <a:prstGeom prst="rect">
            <a:avLst/>
          </a:prstGeom>
          <a:noFill/>
        </p:spPr>
        <p:txBody>
          <a:bodyPr wrap="square">
            <a:spAutoFit/>
          </a:bodyPr>
          <a:lstStyle/>
          <a:p>
            <a:pPr marL="285750" indent="-285750">
              <a:buFont typeface="Arial" panose="020B0604020202020204" pitchFamily="34" charset="0"/>
              <a:buChar char="•"/>
            </a:pPr>
            <a:r>
              <a:rPr lang="en-CA" dirty="0"/>
              <a:t>Image similarity can be thought of as a numerical representation of how alike two images are in terms of their visual content. There are several dimensions along which images can be similar, such as color, shape, texture, and composition. Various mathematical and computational methods are employed to quantify these similarities, enabling us to compare and categorize images efficiently.</a:t>
            </a:r>
          </a:p>
        </p:txBody>
      </p:sp>
    </p:spTree>
    <p:extLst>
      <p:ext uri="{BB962C8B-B14F-4D97-AF65-F5344CB8AC3E}">
        <p14:creationId xmlns:p14="http://schemas.microsoft.com/office/powerpoint/2010/main" val="243947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2639-FD7E-657E-8039-8796BF77B67C}"/>
              </a:ext>
            </a:extLst>
          </p:cNvPr>
          <p:cNvSpPr>
            <a:spLocks noGrp="1"/>
          </p:cNvSpPr>
          <p:nvPr>
            <p:ph type="title"/>
          </p:nvPr>
        </p:nvSpPr>
        <p:spPr>
          <a:xfrm>
            <a:off x="838200" y="365125"/>
            <a:ext cx="10515600" cy="771217"/>
          </a:xfrm>
        </p:spPr>
        <p:txBody>
          <a:bodyPr/>
          <a:lstStyle/>
          <a:p>
            <a:r>
              <a:rPr lang="en-CA" b="1" dirty="0"/>
              <a:t>Image Similarity Approaches</a:t>
            </a:r>
          </a:p>
        </p:txBody>
      </p:sp>
      <p:sp>
        <p:nvSpPr>
          <p:cNvPr id="3" name="Footer Placeholder 2">
            <a:extLst>
              <a:ext uri="{FF2B5EF4-FFF2-40B4-BE49-F238E27FC236}">
                <a16:creationId xmlns:a16="http://schemas.microsoft.com/office/drawing/2014/main" id="{20B3C67F-0AC8-3AEA-03BC-9C0F04282BF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899A44BA-A121-4D88-D77C-2ADF90B0B3BA}"/>
              </a:ext>
            </a:extLst>
          </p:cNvPr>
          <p:cNvSpPr>
            <a:spLocks noGrp="1"/>
          </p:cNvSpPr>
          <p:nvPr>
            <p:ph type="sldNum" sz="quarter" idx="12"/>
          </p:nvPr>
        </p:nvSpPr>
        <p:spPr/>
        <p:txBody>
          <a:bodyPr/>
          <a:lstStyle/>
          <a:p>
            <a:fld id="{B20BAE8A-BB5C-499D-956E-1AE79ABD6EE1}" type="slidenum">
              <a:rPr lang="en-CA" smtClean="0"/>
              <a:t>29</a:t>
            </a:fld>
            <a:endParaRPr lang="en-CA"/>
          </a:p>
        </p:txBody>
      </p:sp>
      <p:sp>
        <p:nvSpPr>
          <p:cNvPr id="6" name="TextBox 5">
            <a:extLst>
              <a:ext uri="{FF2B5EF4-FFF2-40B4-BE49-F238E27FC236}">
                <a16:creationId xmlns:a16="http://schemas.microsoft.com/office/drawing/2014/main" id="{2DCC8314-F673-CAD6-E68B-A84A8A34D9C1}"/>
              </a:ext>
            </a:extLst>
          </p:cNvPr>
          <p:cNvSpPr txBox="1"/>
          <p:nvPr/>
        </p:nvSpPr>
        <p:spPr>
          <a:xfrm>
            <a:off x="838200" y="1120676"/>
            <a:ext cx="10515600" cy="1477328"/>
          </a:xfrm>
          <a:prstGeom prst="rect">
            <a:avLst/>
          </a:prstGeom>
          <a:noFill/>
        </p:spPr>
        <p:txBody>
          <a:bodyPr wrap="square">
            <a:spAutoFit/>
          </a:bodyPr>
          <a:lstStyle/>
          <a:p>
            <a:r>
              <a:rPr lang="en-CA" b="1" dirty="0"/>
              <a:t>Histogram-Based Approaches</a:t>
            </a:r>
          </a:p>
          <a:p>
            <a:pPr marL="285750" indent="-285750">
              <a:buFont typeface="Arial" panose="020B0604020202020204" pitchFamily="34" charset="0"/>
              <a:buChar char="•"/>
            </a:pPr>
            <a:r>
              <a:rPr lang="en-CA" dirty="0"/>
              <a:t>Histograms capture the distribution of pixel values in an image. By comparing the histograms of two images, you can measure their similarity.</a:t>
            </a:r>
          </a:p>
          <a:p>
            <a:pPr marL="285750" indent="-285750">
              <a:buFont typeface="Arial" panose="020B0604020202020204" pitchFamily="34" charset="0"/>
              <a:buChar char="•"/>
            </a:pPr>
            <a:r>
              <a:rPr lang="en-CA" dirty="0"/>
              <a:t>The Histogram Intersection and Histogram Correlation metrics are commonly used for this purpose. Python’s OpenCV library provides tools to compute and compare histograms.</a:t>
            </a:r>
          </a:p>
        </p:txBody>
      </p:sp>
      <p:pic>
        <p:nvPicPr>
          <p:cNvPr id="8" name="Picture 7">
            <a:extLst>
              <a:ext uri="{FF2B5EF4-FFF2-40B4-BE49-F238E27FC236}">
                <a16:creationId xmlns:a16="http://schemas.microsoft.com/office/drawing/2014/main" id="{EF27D802-1FAE-DF37-9EE3-2C0A3720EAC4}"/>
              </a:ext>
            </a:extLst>
          </p:cNvPr>
          <p:cNvPicPr>
            <a:picLocks noChangeAspect="1"/>
          </p:cNvPicPr>
          <p:nvPr/>
        </p:nvPicPr>
        <p:blipFill>
          <a:blip r:embed="rId2"/>
          <a:stretch>
            <a:fillRect/>
          </a:stretch>
        </p:blipFill>
        <p:spPr>
          <a:xfrm>
            <a:off x="2718916" y="2991536"/>
            <a:ext cx="6754168" cy="1276528"/>
          </a:xfrm>
          <a:prstGeom prst="rect">
            <a:avLst/>
          </a:prstGeom>
        </p:spPr>
      </p:pic>
      <p:sp>
        <p:nvSpPr>
          <p:cNvPr id="10" name="TextBox 9">
            <a:extLst>
              <a:ext uri="{FF2B5EF4-FFF2-40B4-BE49-F238E27FC236}">
                <a16:creationId xmlns:a16="http://schemas.microsoft.com/office/drawing/2014/main" id="{61DFA312-4538-8FB1-5231-3D3FA80BA9D0}"/>
              </a:ext>
            </a:extLst>
          </p:cNvPr>
          <p:cNvSpPr txBox="1"/>
          <p:nvPr/>
        </p:nvSpPr>
        <p:spPr>
          <a:xfrm>
            <a:off x="987640" y="4686290"/>
            <a:ext cx="10515599" cy="1200329"/>
          </a:xfrm>
          <a:prstGeom prst="rect">
            <a:avLst/>
          </a:prstGeom>
          <a:noFill/>
        </p:spPr>
        <p:txBody>
          <a:bodyPr wrap="square">
            <a:spAutoFit/>
          </a:bodyPr>
          <a:lstStyle/>
          <a:p>
            <a:r>
              <a:rPr lang="en-CA" b="1" dirty="0"/>
              <a:t>Mean Squared Error (MSE)</a:t>
            </a:r>
          </a:p>
          <a:p>
            <a:pPr marL="285750" indent="-285750">
              <a:buFont typeface="Arial" panose="020B0604020202020204" pitchFamily="34" charset="0"/>
              <a:buChar char="•"/>
            </a:pPr>
            <a:r>
              <a:rPr lang="en-CA" dirty="0"/>
              <a:t>Mean Squared Error (MSE) is a simple and widely used method to compare two images. It calculates the average squared difference between the two images' pixel values. The lower the MSE value, the more similar the images are.</a:t>
            </a:r>
          </a:p>
        </p:txBody>
      </p:sp>
    </p:spTree>
    <p:extLst>
      <p:ext uri="{BB962C8B-B14F-4D97-AF65-F5344CB8AC3E}">
        <p14:creationId xmlns:p14="http://schemas.microsoft.com/office/powerpoint/2010/main" val="27522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
        <p:nvSpPr>
          <p:cNvPr id="5" name="Footer Placeholder 4">
            <a:extLst>
              <a:ext uri="{FF2B5EF4-FFF2-40B4-BE49-F238E27FC236}">
                <a16:creationId xmlns:a16="http://schemas.microsoft.com/office/drawing/2014/main" id="{702DC149-3EEB-C9E2-037A-654D09FAA93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7" name="TextBox 6">
            <a:extLst>
              <a:ext uri="{FF2B5EF4-FFF2-40B4-BE49-F238E27FC236}">
                <a16:creationId xmlns:a16="http://schemas.microsoft.com/office/drawing/2014/main" id="{575FCF4F-D602-44CE-C010-7BF93F1082C7}"/>
              </a:ext>
            </a:extLst>
          </p:cNvPr>
          <p:cNvSpPr txBox="1"/>
          <p:nvPr/>
        </p:nvSpPr>
        <p:spPr>
          <a:xfrm>
            <a:off x="838200" y="1506022"/>
            <a:ext cx="6094520" cy="2308324"/>
          </a:xfrm>
          <a:prstGeom prst="rect">
            <a:avLst/>
          </a:prstGeom>
          <a:noFill/>
        </p:spPr>
        <p:txBody>
          <a:bodyPr wrap="square">
            <a:spAutoFit/>
          </a:bodyPr>
          <a:lstStyle/>
          <a:p>
            <a:pPr marL="285750" indent="-285750">
              <a:buFont typeface="Arial" panose="020B0604020202020204" pitchFamily="34" charset="0"/>
              <a:buChar char="•"/>
            </a:pPr>
            <a:r>
              <a:rPr lang="en-CA" sz="2400" dirty="0"/>
              <a:t>Student demo: Assignment#3</a:t>
            </a:r>
          </a:p>
          <a:p>
            <a:pPr marL="285750" indent="-285750">
              <a:buFont typeface="Arial" panose="020B0604020202020204" pitchFamily="34" charset="0"/>
              <a:buChar char="•"/>
            </a:pPr>
            <a:r>
              <a:rPr lang="en-US" sz="2400" dirty="0"/>
              <a:t>Cascade classifiers from OpenCV </a:t>
            </a:r>
          </a:p>
          <a:p>
            <a:pPr marL="285750" indent="-285750">
              <a:buFont typeface="Arial" panose="020B0604020202020204" pitchFamily="34" charset="0"/>
              <a:buChar char="•"/>
            </a:pPr>
            <a:r>
              <a:rPr lang="en-US" sz="2400" dirty="0"/>
              <a:t>Face Recognition </a:t>
            </a:r>
          </a:p>
          <a:p>
            <a:pPr marL="285750" indent="-285750">
              <a:buFont typeface="Arial" panose="020B0604020202020204" pitchFamily="34" charset="0"/>
              <a:buChar char="•"/>
            </a:pPr>
            <a:r>
              <a:rPr lang="en-US" sz="2400" dirty="0"/>
              <a:t>Feature Detection</a:t>
            </a:r>
          </a:p>
          <a:p>
            <a:pPr marL="285750" indent="-285750">
              <a:buFont typeface="Arial" panose="020B0604020202020204" pitchFamily="34" charset="0"/>
              <a:buChar char="•"/>
            </a:pPr>
            <a:r>
              <a:rPr lang="en-US" sz="2400" dirty="0"/>
              <a:t>Feature Matching</a:t>
            </a:r>
          </a:p>
          <a:p>
            <a:pPr marL="285750" indent="-285750">
              <a:buFont typeface="Arial" panose="020B0604020202020204" pitchFamily="34" charset="0"/>
              <a:buChar char="•"/>
            </a:pPr>
            <a:r>
              <a:rPr lang="en-US" sz="2400" dirty="0"/>
              <a:t>Image Similarity</a:t>
            </a:r>
            <a:r>
              <a:rPr lang="en-CA" sz="2400" dirty="0"/>
              <a:t> </a:t>
            </a:r>
          </a:p>
        </p:txBody>
      </p:sp>
    </p:spTree>
    <p:extLst>
      <p:ext uri="{BB962C8B-B14F-4D97-AF65-F5344CB8AC3E}">
        <p14:creationId xmlns:p14="http://schemas.microsoft.com/office/powerpoint/2010/main" val="419011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7EAA-030F-7319-9005-7C163312766A}"/>
              </a:ext>
            </a:extLst>
          </p:cNvPr>
          <p:cNvSpPr>
            <a:spLocks noGrp="1"/>
          </p:cNvSpPr>
          <p:nvPr>
            <p:ph type="title"/>
          </p:nvPr>
        </p:nvSpPr>
        <p:spPr>
          <a:xfrm>
            <a:off x="838200" y="365126"/>
            <a:ext cx="10515600" cy="788972"/>
          </a:xfrm>
        </p:spPr>
        <p:txBody>
          <a:bodyPr/>
          <a:lstStyle/>
          <a:p>
            <a:r>
              <a:rPr lang="en-CA" b="1" dirty="0"/>
              <a:t>Image Similarity Approaches</a:t>
            </a:r>
            <a:endParaRPr lang="en-CA" dirty="0"/>
          </a:p>
        </p:txBody>
      </p:sp>
      <p:sp>
        <p:nvSpPr>
          <p:cNvPr id="3" name="Footer Placeholder 2">
            <a:extLst>
              <a:ext uri="{FF2B5EF4-FFF2-40B4-BE49-F238E27FC236}">
                <a16:creationId xmlns:a16="http://schemas.microsoft.com/office/drawing/2014/main" id="{31AF77D1-65FA-B985-2F9B-7671161AB75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E3B8DCF3-44F8-1368-C3AA-582F4C633AC6}"/>
              </a:ext>
            </a:extLst>
          </p:cNvPr>
          <p:cNvSpPr>
            <a:spLocks noGrp="1"/>
          </p:cNvSpPr>
          <p:nvPr>
            <p:ph type="sldNum" sz="quarter" idx="12"/>
          </p:nvPr>
        </p:nvSpPr>
        <p:spPr/>
        <p:txBody>
          <a:bodyPr/>
          <a:lstStyle/>
          <a:p>
            <a:fld id="{B20BAE8A-BB5C-499D-956E-1AE79ABD6EE1}" type="slidenum">
              <a:rPr lang="en-CA" smtClean="0"/>
              <a:t>30</a:t>
            </a:fld>
            <a:endParaRPr lang="en-CA"/>
          </a:p>
        </p:txBody>
      </p:sp>
      <p:sp>
        <p:nvSpPr>
          <p:cNvPr id="6" name="TextBox 5">
            <a:extLst>
              <a:ext uri="{FF2B5EF4-FFF2-40B4-BE49-F238E27FC236}">
                <a16:creationId xmlns:a16="http://schemas.microsoft.com/office/drawing/2014/main" id="{D8373AA4-B5A2-68B0-8D04-7285C09F225D}"/>
              </a:ext>
            </a:extLst>
          </p:cNvPr>
          <p:cNvSpPr txBox="1"/>
          <p:nvPr/>
        </p:nvSpPr>
        <p:spPr>
          <a:xfrm>
            <a:off x="838200" y="2546135"/>
            <a:ext cx="10791548" cy="923330"/>
          </a:xfrm>
          <a:prstGeom prst="rect">
            <a:avLst/>
          </a:prstGeom>
          <a:noFill/>
        </p:spPr>
        <p:txBody>
          <a:bodyPr wrap="square">
            <a:spAutoFit/>
          </a:bodyPr>
          <a:lstStyle/>
          <a:p>
            <a:r>
              <a:rPr lang="en-CA" b="1" dirty="0"/>
              <a:t>Structural Similarity Index (SSIM)</a:t>
            </a:r>
          </a:p>
          <a:p>
            <a:pPr marL="285750" indent="-285750">
              <a:buFont typeface="Arial" panose="020B0604020202020204" pitchFamily="34" charset="0"/>
              <a:buChar char="•"/>
            </a:pPr>
            <a:r>
              <a:rPr lang="en-CA" dirty="0"/>
              <a:t>SSIM is a widely used metric that assesses the structural similarity between two images. </a:t>
            </a:r>
          </a:p>
          <a:p>
            <a:pPr marL="285750" indent="-285750">
              <a:buFont typeface="Arial" panose="020B0604020202020204" pitchFamily="34" charset="0"/>
              <a:buChar char="•"/>
            </a:pPr>
            <a:r>
              <a:rPr lang="en-CA" dirty="0"/>
              <a:t>It considers luminance, contrast, and structure, giving a score between -1 (dissimilar) and 1 (identical). </a:t>
            </a:r>
          </a:p>
        </p:txBody>
      </p:sp>
      <p:sp>
        <p:nvSpPr>
          <p:cNvPr id="8" name="TextBox 7">
            <a:extLst>
              <a:ext uri="{FF2B5EF4-FFF2-40B4-BE49-F238E27FC236}">
                <a16:creationId xmlns:a16="http://schemas.microsoft.com/office/drawing/2014/main" id="{7395C9F4-4735-EA4D-5AB5-6FEE2F67342E}"/>
              </a:ext>
            </a:extLst>
          </p:cNvPr>
          <p:cNvSpPr txBox="1"/>
          <p:nvPr/>
        </p:nvSpPr>
        <p:spPr>
          <a:xfrm>
            <a:off x="838200" y="3661173"/>
            <a:ext cx="10063579" cy="646331"/>
          </a:xfrm>
          <a:prstGeom prst="rect">
            <a:avLst/>
          </a:prstGeom>
          <a:noFill/>
        </p:spPr>
        <p:txBody>
          <a:bodyPr wrap="square">
            <a:spAutoFit/>
          </a:bodyPr>
          <a:lstStyle/>
          <a:p>
            <a:pPr marL="285750" indent="-285750">
              <a:buFont typeface="Arial" panose="020B0604020202020204" pitchFamily="34" charset="0"/>
              <a:buChar char="•"/>
            </a:pPr>
            <a:r>
              <a:rPr lang="en-CA" dirty="0"/>
              <a:t>The main drawback of the SSIM approach compared to the Histogram approach is that the images have to be the same dimension. </a:t>
            </a:r>
          </a:p>
        </p:txBody>
      </p:sp>
      <p:sp>
        <p:nvSpPr>
          <p:cNvPr id="10" name="TextBox 9">
            <a:extLst>
              <a:ext uri="{FF2B5EF4-FFF2-40B4-BE49-F238E27FC236}">
                <a16:creationId xmlns:a16="http://schemas.microsoft.com/office/drawing/2014/main" id="{A3AFE53E-4EFE-E6C4-681D-61FEC9330929}"/>
              </a:ext>
            </a:extLst>
          </p:cNvPr>
          <p:cNvSpPr txBox="1"/>
          <p:nvPr/>
        </p:nvSpPr>
        <p:spPr>
          <a:xfrm>
            <a:off x="769213" y="1154098"/>
            <a:ext cx="10653574" cy="1200329"/>
          </a:xfrm>
          <a:prstGeom prst="rect">
            <a:avLst/>
          </a:prstGeom>
          <a:noFill/>
        </p:spPr>
        <p:txBody>
          <a:bodyPr wrap="square">
            <a:spAutoFit/>
          </a:bodyPr>
          <a:lstStyle/>
          <a:p>
            <a:r>
              <a:rPr lang="en-CA" b="1" dirty="0"/>
              <a:t>Feature-Based Approaches</a:t>
            </a:r>
          </a:p>
          <a:p>
            <a:pPr marL="285750" indent="-285750">
              <a:buFont typeface="Wingdings" panose="05000000000000000000" pitchFamily="2" charset="2"/>
              <a:buChar char="§"/>
            </a:pPr>
            <a:r>
              <a:rPr lang="en-CA" dirty="0"/>
              <a:t>These methods extract salient features from images, such as edges, corners, or key points. Techniques like Scale-Invariant Feature Transform (SIFT) and Speeded-Up Robust Features (SURF) identify distinctive points in images, which can then be compared across images.</a:t>
            </a:r>
          </a:p>
        </p:txBody>
      </p:sp>
    </p:spTree>
    <p:extLst>
      <p:ext uri="{BB962C8B-B14F-4D97-AF65-F5344CB8AC3E}">
        <p14:creationId xmlns:p14="http://schemas.microsoft.com/office/powerpoint/2010/main" val="20925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B29D-B5BE-3980-8051-AB9FBBCE53CB}"/>
              </a:ext>
            </a:extLst>
          </p:cNvPr>
          <p:cNvSpPr>
            <a:spLocks noGrp="1"/>
          </p:cNvSpPr>
          <p:nvPr>
            <p:ph type="title"/>
          </p:nvPr>
        </p:nvSpPr>
        <p:spPr>
          <a:xfrm>
            <a:off x="838200" y="164299"/>
            <a:ext cx="10515600" cy="709073"/>
          </a:xfrm>
        </p:spPr>
        <p:txBody>
          <a:bodyPr/>
          <a:lstStyle/>
          <a:p>
            <a:r>
              <a:rPr lang="en-CA" b="1" dirty="0"/>
              <a:t>Image Similarity Approaches</a:t>
            </a:r>
            <a:endParaRPr lang="en-CA" dirty="0"/>
          </a:p>
        </p:txBody>
      </p:sp>
      <p:sp>
        <p:nvSpPr>
          <p:cNvPr id="3" name="Footer Placeholder 2">
            <a:extLst>
              <a:ext uri="{FF2B5EF4-FFF2-40B4-BE49-F238E27FC236}">
                <a16:creationId xmlns:a16="http://schemas.microsoft.com/office/drawing/2014/main" id="{B7722F2A-D527-EB92-7ACC-A5A2EC14A91C}"/>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8FC26A8A-4F68-1E95-66D3-7C8145797054}"/>
              </a:ext>
            </a:extLst>
          </p:cNvPr>
          <p:cNvSpPr>
            <a:spLocks noGrp="1"/>
          </p:cNvSpPr>
          <p:nvPr>
            <p:ph type="sldNum" sz="quarter" idx="12"/>
          </p:nvPr>
        </p:nvSpPr>
        <p:spPr/>
        <p:txBody>
          <a:bodyPr/>
          <a:lstStyle/>
          <a:p>
            <a:fld id="{B20BAE8A-BB5C-499D-956E-1AE79ABD6EE1}" type="slidenum">
              <a:rPr lang="en-CA" smtClean="0"/>
              <a:t>31</a:t>
            </a:fld>
            <a:endParaRPr lang="en-CA"/>
          </a:p>
        </p:txBody>
      </p:sp>
      <p:sp>
        <p:nvSpPr>
          <p:cNvPr id="6" name="TextBox 5">
            <a:extLst>
              <a:ext uri="{FF2B5EF4-FFF2-40B4-BE49-F238E27FC236}">
                <a16:creationId xmlns:a16="http://schemas.microsoft.com/office/drawing/2014/main" id="{815E6773-3A84-833A-6ABC-AB091374B846}"/>
              </a:ext>
            </a:extLst>
          </p:cNvPr>
          <p:cNvSpPr txBox="1"/>
          <p:nvPr/>
        </p:nvSpPr>
        <p:spPr>
          <a:xfrm>
            <a:off x="907741" y="833779"/>
            <a:ext cx="6094520" cy="369332"/>
          </a:xfrm>
          <a:prstGeom prst="rect">
            <a:avLst/>
          </a:prstGeom>
          <a:noFill/>
        </p:spPr>
        <p:txBody>
          <a:bodyPr wrap="square">
            <a:spAutoFit/>
          </a:bodyPr>
          <a:lstStyle/>
          <a:p>
            <a:r>
              <a:rPr lang="en-CA" b="1" dirty="0"/>
              <a:t>Structural Similarity Index (SSIM)</a:t>
            </a:r>
          </a:p>
        </p:txBody>
      </p:sp>
      <p:sp>
        <p:nvSpPr>
          <p:cNvPr id="8" name="TextBox 7">
            <a:extLst>
              <a:ext uri="{FF2B5EF4-FFF2-40B4-BE49-F238E27FC236}">
                <a16:creationId xmlns:a16="http://schemas.microsoft.com/office/drawing/2014/main" id="{B3D6B471-D092-3FF8-1701-0BB9E01C89BC}"/>
              </a:ext>
            </a:extLst>
          </p:cNvPr>
          <p:cNvSpPr txBox="1"/>
          <p:nvPr/>
        </p:nvSpPr>
        <p:spPr>
          <a:xfrm>
            <a:off x="5106140" y="1131906"/>
            <a:ext cx="6094520" cy="253916"/>
          </a:xfrm>
          <a:prstGeom prst="rect">
            <a:avLst/>
          </a:prstGeom>
          <a:noFill/>
        </p:spPr>
        <p:txBody>
          <a:bodyPr wrap="square">
            <a:spAutoFit/>
          </a:bodyPr>
          <a:lstStyle/>
          <a:p>
            <a:r>
              <a:rPr lang="en-CA" sz="1050" dirty="0">
                <a:hlinkClick r:id="rId2"/>
              </a:rPr>
              <a:t>https://www.mathworks.com/help/images/ref/ssim.html</a:t>
            </a:r>
            <a:r>
              <a:rPr lang="en-CA" sz="1050" dirty="0"/>
              <a:t> </a:t>
            </a:r>
          </a:p>
        </p:txBody>
      </p:sp>
      <p:sp>
        <p:nvSpPr>
          <p:cNvPr id="10" name="TextBox 9">
            <a:extLst>
              <a:ext uri="{FF2B5EF4-FFF2-40B4-BE49-F238E27FC236}">
                <a16:creationId xmlns:a16="http://schemas.microsoft.com/office/drawing/2014/main" id="{9C88B6DF-EF88-19C3-7802-7E0A27DE07D2}"/>
              </a:ext>
            </a:extLst>
          </p:cNvPr>
          <p:cNvSpPr txBox="1"/>
          <p:nvPr/>
        </p:nvSpPr>
        <p:spPr>
          <a:xfrm>
            <a:off x="838200" y="1302126"/>
            <a:ext cx="10801906" cy="5078313"/>
          </a:xfrm>
          <a:prstGeom prst="rect">
            <a:avLst/>
          </a:prstGeom>
          <a:noFill/>
        </p:spPr>
        <p:txBody>
          <a:bodyPr wrap="square">
            <a:spAutoFit/>
          </a:bodyPr>
          <a:lstStyle/>
          <a:p>
            <a:pPr marL="285750" indent="-285750">
              <a:buFont typeface="Arial" panose="020B0604020202020204" pitchFamily="34" charset="0"/>
              <a:buChar char="•"/>
            </a:pPr>
            <a:r>
              <a:rPr lang="en-CA" dirty="0"/>
              <a:t>Most Image quality assessment techniques rely on quantifying errors between a reference and a sample image. A common metric is to quantify the difference in the values of each of the corresponding pixels between the sample and the reference images (By using, for example, Mean Squared Error).</a:t>
            </a:r>
          </a:p>
          <a:p>
            <a:endParaRPr lang="en-CA" dirty="0"/>
          </a:p>
          <a:p>
            <a:pPr marL="285750" indent="-285750">
              <a:buFont typeface="Arial" panose="020B0604020202020204" pitchFamily="34" charset="0"/>
              <a:buChar char="•"/>
            </a:pPr>
            <a:r>
              <a:rPr lang="en-CA" dirty="0"/>
              <a:t>The Human visual perception system is highly capable of identifying structural information from a scene and hence identifying the differences between the information extracted from a reference and a sample scene. Hence, a metric that replicates this behavior will perform better on tasks that involve differentiating between a sample and a reference image.</a:t>
            </a:r>
          </a:p>
          <a:p>
            <a:endParaRPr lang="en-CA" dirty="0"/>
          </a:p>
          <a:p>
            <a:pPr marL="285750" indent="-285750">
              <a:buFont typeface="Arial" panose="020B0604020202020204" pitchFamily="34" charset="0"/>
              <a:buChar char="•"/>
            </a:pPr>
            <a:r>
              <a:rPr lang="en-CA" dirty="0"/>
              <a:t>The Structural Similarity Index (SSIM) metric extracts 3 key features from an image:</a:t>
            </a:r>
          </a:p>
          <a:p>
            <a:pPr lvl="4"/>
            <a:r>
              <a:rPr lang="en-CA" dirty="0"/>
              <a:t>Luminance</a:t>
            </a:r>
          </a:p>
          <a:p>
            <a:pPr lvl="4"/>
            <a:r>
              <a:rPr lang="en-CA" dirty="0"/>
              <a:t>Contrast</a:t>
            </a:r>
          </a:p>
          <a:p>
            <a:pPr lvl="4"/>
            <a:r>
              <a:rPr lang="en-CA" dirty="0"/>
              <a:t>Structure</a:t>
            </a:r>
          </a:p>
          <a:p>
            <a:pPr marL="285750" indent="-285750">
              <a:buFont typeface="Arial" panose="020B0604020202020204" pitchFamily="34" charset="0"/>
              <a:buChar char="•"/>
            </a:pPr>
            <a:r>
              <a:rPr lang="en-CA" dirty="0"/>
              <a:t>The comparison between the two images is performed on the basis of these 3 features. </a:t>
            </a:r>
          </a:p>
          <a:p>
            <a:endParaRPr lang="en-CA" dirty="0"/>
          </a:p>
          <a:p>
            <a:pPr marL="285750" indent="-285750">
              <a:buFont typeface="Arial" panose="020B0604020202020204" pitchFamily="34" charset="0"/>
              <a:buChar char="•"/>
            </a:pPr>
            <a:r>
              <a:rPr lang="en-CA" dirty="0"/>
              <a:t>This system calculates the Structural Similarity Index between 2 given images which is a value between -1 and +1. A value of +1 indicates that the 2 given images are very similar or the same while a value of -1 indicates the 2 given images are very different.</a:t>
            </a:r>
          </a:p>
        </p:txBody>
      </p:sp>
    </p:spTree>
    <p:extLst>
      <p:ext uri="{BB962C8B-B14F-4D97-AF65-F5344CB8AC3E}">
        <p14:creationId xmlns:p14="http://schemas.microsoft.com/office/powerpoint/2010/main" val="5283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32</a:t>
            </a:fld>
            <a:endParaRPr lang="en-CA"/>
          </a:p>
        </p:txBody>
      </p:sp>
      <p:sp>
        <p:nvSpPr>
          <p:cNvPr id="5" name="Footer Placeholder 4">
            <a:extLst>
              <a:ext uri="{FF2B5EF4-FFF2-40B4-BE49-F238E27FC236}">
                <a16:creationId xmlns:a16="http://schemas.microsoft.com/office/drawing/2014/main" id="{19484C61-72AF-6932-48E0-0E3D18649DE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68955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33</a:t>
            </a:fld>
            <a:endParaRPr lang="en-CA"/>
          </a:p>
        </p:txBody>
      </p:sp>
      <p:sp>
        <p:nvSpPr>
          <p:cNvPr id="4" name="Footer Placeholder 3">
            <a:extLst>
              <a:ext uri="{FF2B5EF4-FFF2-40B4-BE49-F238E27FC236}">
                <a16:creationId xmlns:a16="http://schemas.microsoft.com/office/drawing/2014/main" id="{366BA228-0CEA-E345-FB61-82A35C17FE4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45382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943-194F-CD39-6F71-EE8C73791856}"/>
              </a:ext>
            </a:extLst>
          </p:cNvPr>
          <p:cNvSpPr>
            <a:spLocks noGrp="1"/>
          </p:cNvSpPr>
          <p:nvPr>
            <p:ph type="title"/>
          </p:nvPr>
        </p:nvSpPr>
        <p:spPr>
          <a:xfrm>
            <a:off x="838200" y="365126"/>
            <a:ext cx="10515600" cy="850906"/>
          </a:xfrm>
        </p:spPr>
        <p:txBody>
          <a:bodyPr/>
          <a:lstStyle/>
          <a:p>
            <a:r>
              <a:rPr lang="en-US" b="1" dirty="0"/>
              <a:t>Critical Path</a:t>
            </a:r>
            <a:endParaRPr lang="en-CA" b="1" dirty="0"/>
          </a:p>
        </p:txBody>
      </p:sp>
      <p:sp>
        <p:nvSpPr>
          <p:cNvPr id="4" name="Slide Number Placeholder 3">
            <a:extLst>
              <a:ext uri="{FF2B5EF4-FFF2-40B4-BE49-F238E27FC236}">
                <a16:creationId xmlns:a16="http://schemas.microsoft.com/office/drawing/2014/main" id="{DE789FA6-55D4-1B69-1CC0-3929CB8D531F}"/>
              </a:ext>
            </a:extLst>
          </p:cNvPr>
          <p:cNvSpPr>
            <a:spLocks noGrp="1"/>
          </p:cNvSpPr>
          <p:nvPr>
            <p:ph type="sldNum" sz="quarter" idx="12"/>
          </p:nvPr>
        </p:nvSpPr>
        <p:spPr/>
        <p:txBody>
          <a:bodyPr/>
          <a:lstStyle/>
          <a:p>
            <a:fld id="{B20BAE8A-BB5C-499D-956E-1AE79ABD6EE1}" type="slidenum">
              <a:rPr lang="en-CA" smtClean="0"/>
              <a:t>4</a:t>
            </a:fld>
            <a:endParaRPr lang="en-CA"/>
          </a:p>
        </p:txBody>
      </p:sp>
      <p:sp>
        <p:nvSpPr>
          <p:cNvPr id="8" name="Footer Placeholder 7">
            <a:extLst>
              <a:ext uri="{FF2B5EF4-FFF2-40B4-BE49-F238E27FC236}">
                <a16:creationId xmlns:a16="http://schemas.microsoft.com/office/drawing/2014/main" id="{D125DDB6-E177-2771-30DB-A91CC7B3D71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6" name="Picture 5">
            <a:extLst>
              <a:ext uri="{FF2B5EF4-FFF2-40B4-BE49-F238E27FC236}">
                <a16:creationId xmlns:a16="http://schemas.microsoft.com/office/drawing/2014/main" id="{4BAD4905-67A9-2DEB-0047-1D35AA60444A}"/>
              </a:ext>
            </a:extLst>
          </p:cNvPr>
          <p:cNvPicPr>
            <a:picLocks noChangeAspect="1"/>
          </p:cNvPicPr>
          <p:nvPr/>
        </p:nvPicPr>
        <p:blipFill>
          <a:blip r:embed="rId2"/>
          <a:stretch>
            <a:fillRect/>
          </a:stretch>
        </p:blipFill>
        <p:spPr>
          <a:xfrm>
            <a:off x="838200" y="1654683"/>
            <a:ext cx="5572903" cy="2229161"/>
          </a:xfrm>
          <a:prstGeom prst="rect">
            <a:avLst/>
          </a:prstGeom>
        </p:spPr>
      </p:pic>
    </p:spTree>
    <p:extLst>
      <p:ext uri="{BB962C8B-B14F-4D97-AF65-F5344CB8AC3E}">
        <p14:creationId xmlns:p14="http://schemas.microsoft.com/office/powerpoint/2010/main" val="242257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197B-8F96-24EB-A7CF-50CF7C686528}"/>
              </a:ext>
            </a:extLst>
          </p:cNvPr>
          <p:cNvSpPr>
            <a:spLocks noGrp="1"/>
          </p:cNvSpPr>
          <p:nvPr>
            <p:ph type="title"/>
          </p:nvPr>
        </p:nvSpPr>
        <p:spPr>
          <a:xfrm>
            <a:off x="838200" y="2859750"/>
            <a:ext cx="10515600" cy="1325563"/>
          </a:xfrm>
        </p:spPr>
        <p:txBody>
          <a:bodyPr/>
          <a:lstStyle/>
          <a:p>
            <a:pPr algn="ctr"/>
            <a:r>
              <a:rPr lang="en-US" b="1" dirty="0"/>
              <a:t>Cascade classifiers from OpenCV </a:t>
            </a:r>
            <a:endParaRPr lang="en-CA" b="1" dirty="0"/>
          </a:p>
        </p:txBody>
      </p:sp>
      <p:sp>
        <p:nvSpPr>
          <p:cNvPr id="3" name="Footer Placeholder 2">
            <a:extLst>
              <a:ext uri="{FF2B5EF4-FFF2-40B4-BE49-F238E27FC236}">
                <a16:creationId xmlns:a16="http://schemas.microsoft.com/office/drawing/2014/main" id="{F2F66965-C8B2-606E-4AAC-A6FD092148B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A7B98AB-BCAC-7115-315A-C404406F0F65}"/>
              </a:ext>
            </a:extLst>
          </p:cNvPr>
          <p:cNvSpPr>
            <a:spLocks noGrp="1"/>
          </p:cNvSpPr>
          <p:nvPr>
            <p:ph type="sldNum" sz="quarter" idx="12"/>
          </p:nvPr>
        </p:nvSpPr>
        <p:spPr/>
        <p:txBody>
          <a:bodyPr/>
          <a:lstStyle/>
          <a:p>
            <a:fld id="{B20BAE8A-BB5C-499D-956E-1AE79ABD6EE1}" type="slidenum">
              <a:rPr lang="en-CA" smtClean="0"/>
              <a:t>5</a:t>
            </a:fld>
            <a:endParaRPr lang="en-CA"/>
          </a:p>
        </p:txBody>
      </p:sp>
      <p:sp>
        <p:nvSpPr>
          <p:cNvPr id="6" name="TextBox 5">
            <a:extLst>
              <a:ext uri="{FF2B5EF4-FFF2-40B4-BE49-F238E27FC236}">
                <a16:creationId xmlns:a16="http://schemas.microsoft.com/office/drawing/2014/main" id="{7EA4A041-5670-A6CA-9323-FC73B427B857}"/>
              </a:ext>
            </a:extLst>
          </p:cNvPr>
          <p:cNvSpPr txBox="1"/>
          <p:nvPr/>
        </p:nvSpPr>
        <p:spPr>
          <a:xfrm>
            <a:off x="7370685" y="6015692"/>
            <a:ext cx="4356717" cy="523220"/>
          </a:xfrm>
          <a:prstGeom prst="rect">
            <a:avLst/>
          </a:prstGeom>
          <a:noFill/>
        </p:spPr>
        <p:txBody>
          <a:bodyPr wrap="square">
            <a:spAutoFit/>
          </a:bodyPr>
          <a:lstStyle/>
          <a:p>
            <a:r>
              <a:rPr lang="en-CA" sz="1000" dirty="0">
                <a:hlinkClick r:id="rId3"/>
              </a:rPr>
              <a:t>https://docs.opencv.org/3.4/db/d28/tutorial_cascade_classifier.html</a:t>
            </a:r>
            <a:endParaRPr lang="en-CA" sz="1000" dirty="0"/>
          </a:p>
          <a:p>
            <a:endParaRPr lang="en-CA" dirty="0"/>
          </a:p>
        </p:txBody>
      </p:sp>
    </p:spTree>
    <p:extLst>
      <p:ext uri="{BB962C8B-B14F-4D97-AF65-F5344CB8AC3E}">
        <p14:creationId xmlns:p14="http://schemas.microsoft.com/office/powerpoint/2010/main" val="411626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F9A9-3795-3295-70F8-7DB4DEB0EC42}"/>
              </a:ext>
            </a:extLst>
          </p:cNvPr>
          <p:cNvSpPr>
            <a:spLocks noGrp="1"/>
          </p:cNvSpPr>
          <p:nvPr>
            <p:ph type="title"/>
          </p:nvPr>
        </p:nvSpPr>
        <p:spPr>
          <a:xfrm>
            <a:off x="838199" y="127036"/>
            <a:ext cx="10515600" cy="797850"/>
          </a:xfrm>
        </p:spPr>
        <p:txBody>
          <a:bodyPr/>
          <a:lstStyle/>
          <a:p>
            <a:r>
              <a:rPr lang="en-US" b="1" dirty="0"/>
              <a:t>OpenCV </a:t>
            </a:r>
            <a:r>
              <a:rPr lang="en-US" b="1" dirty="0" err="1"/>
              <a:t>Haar</a:t>
            </a:r>
            <a:r>
              <a:rPr lang="en-US" b="1" dirty="0"/>
              <a:t> Cascades</a:t>
            </a:r>
            <a:endParaRPr lang="en-CA" b="1" dirty="0"/>
          </a:p>
        </p:txBody>
      </p:sp>
      <p:sp>
        <p:nvSpPr>
          <p:cNvPr id="3" name="Footer Placeholder 2">
            <a:extLst>
              <a:ext uri="{FF2B5EF4-FFF2-40B4-BE49-F238E27FC236}">
                <a16:creationId xmlns:a16="http://schemas.microsoft.com/office/drawing/2014/main" id="{9AE5666C-0FC3-C511-FB8D-DBC89F00D2C5}"/>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694BAB26-1E4B-31DD-0153-EA881ED77A01}"/>
              </a:ext>
            </a:extLst>
          </p:cNvPr>
          <p:cNvSpPr>
            <a:spLocks noGrp="1"/>
          </p:cNvSpPr>
          <p:nvPr>
            <p:ph type="sldNum" sz="quarter" idx="12"/>
          </p:nvPr>
        </p:nvSpPr>
        <p:spPr/>
        <p:txBody>
          <a:bodyPr/>
          <a:lstStyle/>
          <a:p>
            <a:fld id="{B20BAE8A-BB5C-499D-956E-1AE79ABD6EE1}" type="slidenum">
              <a:rPr lang="en-CA" smtClean="0"/>
              <a:t>6</a:t>
            </a:fld>
            <a:endParaRPr lang="en-CA"/>
          </a:p>
        </p:txBody>
      </p:sp>
      <p:sp>
        <p:nvSpPr>
          <p:cNvPr id="6" name="TextBox 5">
            <a:extLst>
              <a:ext uri="{FF2B5EF4-FFF2-40B4-BE49-F238E27FC236}">
                <a16:creationId xmlns:a16="http://schemas.microsoft.com/office/drawing/2014/main" id="{CE7F7868-099F-304E-84E1-9427E5FBD7F7}"/>
              </a:ext>
            </a:extLst>
          </p:cNvPr>
          <p:cNvSpPr txBox="1"/>
          <p:nvPr/>
        </p:nvSpPr>
        <p:spPr>
          <a:xfrm>
            <a:off x="838200" y="932412"/>
            <a:ext cx="10515599" cy="923330"/>
          </a:xfrm>
          <a:prstGeom prst="rect">
            <a:avLst/>
          </a:prstGeom>
          <a:noFill/>
        </p:spPr>
        <p:txBody>
          <a:bodyPr wrap="square">
            <a:spAutoFit/>
          </a:bodyPr>
          <a:lstStyle/>
          <a:p>
            <a:pPr marL="285750" indent="-285750">
              <a:buFont typeface="Arial" panose="020B0604020202020204" pitchFamily="34" charset="0"/>
              <a:buChar char="•"/>
            </a:pPr>
            <a:r>
              <a:rPr lang="en-CA" dirty="0"/>
              <a:t>First published by Paul Viola and Michael Jones in their 2001 paper, ‘Rapid Object Detection using a Boosted Cascade of Simple Features’, this original work has become one of the most cited papers in computer vision literature.</a:t>
            </a:r>
          </a:p>
        </p:txBody>
      </p:sp>
      <p:sp>
        <p:nvSpPr>
          <p:cNvPr id="8" name="TextBox 7">
            <a:extLst>
              <a:ext uri="{FF2B5EF4-FFF2-40B4-BE49-F238E27FC236}">
                <a16:creationId xmlns:a16="http://schemas.microsoft.com/office/drawing/2014/main" id="{1440397D-DFE8-6513-1D60-F5482A48F809}"/>
              </a:ext>
            </a:extLst>
          </p:cNvPr>
          <p:cNvSpPr txBox="1"/>
          <p:nvPr/>
        </p:nvSpPr>
        <p:spPr>
          <a:xfrm>
            <a:off x="838197" y="1946986"/>
            <a:ext cx="10418686" cy="923330"/>
          </a:xfrm>
          <a:prstGeom prst="rect">
            <a:avLst/>
          </a:prstGeom>
          <a:noFill/>
        </p:spPr>
        <p:txBody>
          <a:bodyPr wrap="square">
            <a:spAutoFit/>
          </a:bodyPr>
          <a:lstStyle/>
          <a:p>
            <a:pPr marL="285750" indent="-285750">
              <a:buFont typeface="Arial" panose="020B0604020202020204" pitchFamily="34" charset="0"/>
              <a:buChar char="•"/>
            </a:pPr>
            <a:r>
              <a:rPr lang="en-CA" dirty="0"/>
              <a:t>In their paper, Viola and Jones propose an algorithm that is capable of detecting objects in images, regardless of their location and scale in an image. Furthermore, this algorithm can run in real-time, making it possible to detect objects in video streams.</a:t>
            </a:r>
          </a:p>
        </p:txBody>
      </p:sp>
      <p:sp>
        <p:nvSpPr>
          <p:cNvPr id="10" name="TextBox 9">
            <a:extLst>
              <a:ext uri="{FF2B5EF4-FFF2-40B4-BE49-F238E27FC236}">
                <a16:creationId xmlns:a16="http://schemas.microsoft.com/office/drawing/2014/main" id="{48287DB7-8D31-DCCE-2B15-C60E57CF0A2D}"/>
              </a:ext>
            </a:extLst>
          </p:cNvPr>
          <p:cNvSpPr txBox="1"/>
          <p:nvPr/>
        </p:nvSpPr>
        <p:spPr>
          <a:xfrm>
            <a:off x="838197" y="2877842"/>
            <a:ext cx="10347665" cy="646331"/>
          </a:xfrm>
          <a:prstGeom prst="rect">
            <a:avLst/>
          </a:prstGeom>
          <a:noFill/>
        </p:spPr>
        <p:txBody>
          <a:bodyPr wrap="square">
            <a:spAutoFit/>
          </a:bodyPr>
          <a:lstStyle/>
          <a:p>
            <a:pPr marL="285750" indent="-285750">
              <a:buFont typeface="Arial" panose="020B0604020202020204" pitchFamily="34" charset="0"/>
              <a:buChar char="•"/>
            </a:pPr>
            <a:r>
              <a:rPr lang="en-CA" dirty="0"/>
              <a:t>Specifically, Viola and Jones focus on detecting faces in images. Still, the framework can be used to train detectors for arbitrary “objects,” such as cars, buildings, kitchen utensils, fruits etc.</a:t>
            </a:r>
          </a:p>
        </p:txBody>
      </p:sp>
      <p:sp>
        <p:nvSpPr>
          <p:cNvPr id="12" name="TextBox 11">
            <a:extLst>
              <a:ext uri="{FF2B5EF4-FFF2-40B4-BE49-F238E27FC236}">
                <a16:creationId xmlns:a16="http://schemas.microsoft.com/office/drawing/2014/main" id="{FE295FF4-4050-4688-10FE-6EE823DB87FB}"/>
              </a:ext>
            </a:extLst>
          </p:cNvPr>
          <p:cNvSpPr txBox="1"/>
          <p:nvPr/>
        </p:nvSpPr>
        <p:spPr>
          <a:xfrm>
            <a:off x="838197" y="3633676"/>
            <a:ext cx="10853693" cy="646331"/>
          </a:xfrm>
          <a:prstGeom prst="rect">
            <a:avLst/>
          </a:prstGeom>
          <a:noFill/>
        </p:spPr>
        <p:txBody>
          <a:bodyPr wrap="square">
            <a:spAutoFit/>
          </a:bodyPr>
          <a:lstStyle/>
          <a:p>
            <a:pPr marL="285750" indent="-285750">
              <a:buFont typeface="Arial" panose="020B0604020202020204" pitchFamily="34" charset="0"/>
              <a:buChar char="•"/>
            </a:pPr>
            <a:r>
              <a:rPr lang="en-CA" dirty="0" err="1"/>
              <a:t>Haar</a:t>
            </a:r>
            <a:r>
              <a:rPr lang="en-CA" dirty="0"/>
              <a:t> cascade classifiers based on features are a machine-based learning method in which both positive and negative photos learn a cascade function. It’s then used to classify items in other pictures.</a:t>
            </a:r>
          </a:p>
        </p:txBody>
      </p:sp>
      <p:sp>
        <p:nvSpPr>
          <p:cNvPr id="14" name="TextBox 13">
            <a:extLst>
              <a:ext uri="{FF2B5EF4-FFF2-40B4-BE49-F238E27FC236}">
                <a16:creationId xmlns:a16="http://schemas.microsoft.com/office/drawing/2014/main" id="{D06A9852-8A18-F38D-4915-D6388A28CDE3}"/>
              </a:ext>
            </a:extLst>
          </p:cNvPr>
          <p:cNvSpPr txBox="1"/>
          <p:nvPr/>
        </p:nvSpPr>
        <p:spPr>
          <a:xfrm>
            <a:off x="838197" y="4564532"/>
            <a:ext cx="10418686" cy="646331"/>
          </a:xfrm>
          <a:prstGeom prst="rect">
            <a:avLst/>
          </a:prstGeom>
          <a:noFill/>
        </p:spPr>
        <p:txBody>
          <a:bodyPr wrap="square">
            <a:spAutoFit/>
          </a:bodyPr>
          <a:lstStyle/>
          <a:p>
            <a:pPr marL="285750" indent="-285750">
              <a:buFont typeface="Arial" panose="020B0604020202020204" pitchFamily="34" charset="0"/>
              <a:buChar char="•"/>
            </a:pPr>
            <a:r>
              <a:rPr lang="en-CA" dirty="0"/>
              <a:t>Many algorithms are more accurate than </a:t>
            </a:r>
            <a:r>
              <a:rPr lang="en-CA" dirty="0" err="1"/>
              <a:t>Haar</a:t>
            </a:r>
            <a:r>
              <a:rPr lang="en-CA" dirty="0"/>
              <a:t> cascades ( SSDs, Faster R-CNN, YOLO, to name a few), but they are still relevant and useful today.</a:t>
            </a:r>
          </a:p>
        </p:txBody>
      </p:sp>
      <p:sp>
        <p:nvSpPr>
          <p:cNvPr id="16" name="TextBox 15">
            <a:extLst>
              <a:ext uri="{FF2B5EF4-FFF2-40B4-BE49-F238E27FC236}">
                <a16:creationId xmlns:a16="http://schemas.microsoft.com/office/drawing/2014/main" id="{D5C86C93-AC63-8C8A-3466-270A369C66F9}"/>
              </a:ext>
            </a:extLst>
          </p:cNvPr>
          <p:cNvSpPr txBox="1"/>
          <p:nvPr/>
        </p:nvSpPr>
        <p:spPr>
          <a:xfrm>
            <a:off x="762740" y="5319277"/>
            <a:ext cx="10853692" cy="646331"/>
          </a:xfrm>
          <a:prstGeom prst="rect">
            <a:avLst/>
          </a:prstGeom>
          <a:noFill/>
        </p:spPr>
        <p:txBody>
          <a:bodyPr wrap="square">
            <a:spAutoFit/>
          </a:bodyPr>
          <a:lstStyle/>
          <a:p>
            <a:pPr marL="285750" indent="-285750">
              <a:buFont typeface="Arial" panose="020B0604020202020204" pitchFamily="34" charset="0"/>
              <a:buChar char="•"/>
            </a:pPr>
            <a:r>
              <a:rPr lang="en-CA" dirty="0"/>
              <a:t>One of the primary benefits of </a:t>
            </a:r>
            <a:r>
              <a:rPr lang="en-CA" dirty="0" err="1"/>
              <a:t>Haar</a:t>
            </a:r>
            <a:r>
              <a:rPr lang="en-CA" dirty="0"/>
              <a:t> cascades is that they are just so fast — it’s hard to beat their speed. The downside to </a:t>
            </a:r>
            <a:r>
              <a:rPr lang="en-CA" dirty="0" err="1"/>
              <a:t>Haar</a:t>
            </a:r>
            <a:r>
              <a:rPr lang="en-CA" dirty="0"/>
              <a:t> cascades is that they tend to be prone to false-positive detections.</a:t>
            </a:r>
          </a:p>
        </p:txBody>
      </p:sp>
    </p:spTree>
    <p:extLst>
      <p:ext uri="{BB962C8B-B14F-4D97-AF65-F5344CB8AC3E}">
        <p14:creationId xmlns:p14="http://schemas.microsoft.com/office/powerpoint/2010/main" val="226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DAFA-6562-F8C7-957A-2459EFE0573E}"/>
              </a:ext>
            </a:extLst>
          </p:cNvPr>
          <p:cNvSpPr>
            <a:spLocks noGrp="1"/>
          </p:cNvSpPr>
          <p:nvPr>
            <p:ph type="title"/>
          </p:nvPr>
        </p:nvSpPr>
        <p:spPr>
          <a:xfrm>
            <a:off x="838200" y="365126"/>
            <a:ext cx="10515600" cy="673562"/>
          </a:xfrm>
        </p:spPr>
        <p:txBody>
          <a:bodyPr>
            <a:normAutofit fontScale="90000"/>
          </a:bodyPr>
          <a:lstStyle/>
          <a:p>
            <a:r>
              <a:rPr lang="en-US" b="1" dirty="0"/>
              <a:t>OpenCV </a:t>
            </a:r>
            <a:r>
              <a:rPr lang="en-US" b="1" dirty="0" err="1"/>
              <a:t>Haar</a:t>
            </a:r>
            <a:r>
              <a:rPr lang="en-US" b="1" dirty="0"/>
              <a:t> Cascades</a:t>
            </a:r>
            <a:endParaRPr lang="en-CA" dirty="0"/>
          </a:p>
        </p:txBody>
      </p:sp>
      <p:sp>
        <p:nvSpPr>
          <p:cNvPr id="3" name="Footer Placeholder 2">
            <a:extLst>
              <a:ext uri="{FF2B5EF4-FFF2-40B4-BE49-F238E27FC236}">
                <a16:creationId xmlns:a16="http://schemas.microsoft.com/office/drawing/2014/main" id="{5DF07CB1-B123-1DD6-16EF-1BD3B75A0AFA}"/>
              </a:ext>
            </a:extLst>
          </p:cNvPr>
          <p:cNvSpPr>
            <a:spLocks noGrp="1"/>
          </p:cNvSpPr>
          <p:nvPr>
            <p:ph type="ftr" sz="quarter" idx="11"/>
          </p:nvPr>
        </p:nvSpPr>
        <p:spPr>
          <a:xfrm>
            <a:off x="4038600" y="6492874"/>
            <a:ext cx="4114800" cy="228601"/>
          </a:xfrm>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6BC616AE-38CD-6F27-84E1-0E7D9B51ECA9}"/>
              </a:ext>
            </a:extLst>
          </p:cNvPr>
          <p:cNvSpPr>
            <a:spLocks noGrp="1"/>
          </p:cNvSpPr>
          <p:nvPr>
            <p:ph type="sldNum" sz="quarter" idx="12"/>
          </p:nvPr>
        </p:nvSpPr>
        <p:spPr/>
        <p:txBody>
          <a:bodyPr/>
          <a:lstStyle/>
          <a:p>
            <a:fld id="{B20BAE8A-BB5C-499D-956E-1AE79ABD6EE1}" type="slidenum">
              <a:rPr lang="en-CA" smtClean="0"/>
              <a:t>7</a:t>
            </a:fld>
            <a:endParaRPr lang="en-CA"/>
          </a:p>
        </p:txBody>
      </p:sp>
      <p:sp>
        <p:nvSpPr>
          <p:cNvPr id="6" name="TextBox 5">
            <a:extLst>
              <a:ext uri="{FF2B5EF4-FFF2-40B4-BE49-F238E27FC236}">
                <a16:creationId xmlns:a16="http://schemas.microsoft.com/office/drawing/2014/main" id="{93447A29-9F24-752B-0D93-28DD201EB326}"/>
              </a:ext>
            </a:extLst>
          </p:cNvPr>
          <p:cNvSpPr txBox="1"/>
          <p:nvPr/>
        </p:nvSpPr>
        <p:spPr>
          <a:xfrm>
            <a:off x="756821" y="1038688"/>
            <a:ext cx="10793028" cy="646331"/>
          </a:xfrm>
          <a:prstGeom prst="rect">
            <a:avLst/>
          </a:prstGeom>
          <a:noFill/>
        </p:spPr>
        <p:txBody>
          <a:bodyPr wrap="square">
            <a:spAutoFit/>
          </a:bodyPr>
          <a:lstStyle/>
          <a:p>
            <a:pPr marL="285750" indent="-285750">
              <a:buFont typeface="Arial" panose="020B0604020202020204" pitchFamily="34" charset="0"/>
              <a:buChar char="•"/>
            </a:pPr>
            <a:r>
              <a:rPr lang="en-CA" dirty="0"/>
              <a:t>The OpenCV library maintains a repository of pre-trained </a:t>
            </a:r>
            <a:r>
              <a:rPr lang="en-CA" dirty="0" err="1"/>
              <a:t>Haar</a:t>
            </a:r>
            <a:r>
              <a:rPr lang="en-CA" dirty="0"/>
              <a:t> cascades. Most of these </a:t>
            </a:r>
            <a:r>
              <a:rPr lang="en-CA" dirty="0" err="1"/>
              <a:t>Haar</a:t>
            </a:r>
            <a:r>
              <a:rPr lang="en-CA" dirty="0"/>
              <a:t> cascades are used for either:</a:t>
            </a:r>
          </a:p>
        </p:txBody>
      </p:sp>
      <p:sp>
        <p:nvSpPr>
          <p:cNvPr id="8" name="TextBox 7">
            <a:extLst>
              <a:ext uri="{FF2B5EF4-FFF2-40B4-BE49-F238E27FC236}">
                <a16:creationId xmlns:a16="http://schemas.microsoft.com/office/drawing/2014/main" id="{DA68F015-8E93-AE24-0731-0A9A93FAC041}"/>
              </a:ext>
            </a:extLst>
          </p:cNvPr>
          <p:cNvSpPr txBox="1"/>
          <p:nvPr/>
        </p:nvSpPr>
        <p:spPr>
          <a:xfrm>
            <a:off x="2058880" y="1573860"/>
            <a:ext cx="6094520" cy="1200329"/>
          </a:xfrm>
          <a:prstGeom prst="rect">
            <a:avLst/>
          </a:prstGeom>
          <a:noFill/>
        </p:spPr>
        <p:txBody>
          <a:bodyPr wrap="square">
            <a:spAutoFit/>
          </a:bodyPr>
          <a:lstStyle/>
          <a:p>
            <a:pPr marL="285750" indent="-285750">
              <a:buFont typeface="Arial" panose="020B0604020202020204" pitchFamily="34" charset="0"/>
              <a:buChar char="•"/>
            </a:pPr>
            <a:r>
              <a:rPr lang="en-CA" dirty="0"/>
              <a:t>Face detection</a:t>
            </a:r>
          </a:p>
          <a:p>
            <a:pPr marL="285750" indent="-285750">
              <a:buFont typeface="Arial" panose="020B0604020202020204" pitchFamily="34" charset="0"/>
              <a:buChar char="•"/>
            </a:pPr>
            <a:r>
              <a:rPr lang="en-CA" dirty="0"/>
              <a:t>Eye detection</a:t>
            </a:r>
          </a:p>
          <a:p>
            <a:pPr marL="285750" indent="-285750">
              <a:buFont typeface="Arial" panose="020B0604020202020204" pitchFamily="34" charset="0"/>
              <a:buChar char="•"/>
            </a:pPr>
            <a:r>
              <a:rPr lang="en-CA" dirty="0"/>
              <a:t>Mouth detection</a:t>
            </a:r>
          </a:p>
          <a:p>
            <a:pPr marL="285750" indent="-285750">
              <a:buFont typeface="Arial" panose="020B0604020202020204" pitchFamily="34" charset="0"/>
              <a:buChar char="•"/>
            </a:pPr>
            <a:r>
              <a:rPr lang="en-CA" dirty="0"/>
              <a:t>Full/partial body detection</a:t>
            </a:r>
          </a:p>
        </p:txBody>
      </p:sp>
      <p:sp>
        <p:nvSpPr>
          <p:cNvPr id="10" name="TextBox 9">
            <a:extLst>
              <a:ext uri="{FF2B5EF4-FFF2-40B4-BE49-F238E27FC236}">
                <a16:creationId xmlns:a16="http://schemas.microsoft.com/office/drawing/2014/main" id="{AFDFCF7F-9129-5AA5-11B9-688D9589E5BD}"/>
              </a:ext>
            </a:extLst>
          </p:cNvPr>
          <p:cNvSpPr txBox="1"/>
          <p:nvPr/>
        </p:nvSpPr>
        <p:spPr>
          <a:xfrm>
            <a:off x="4378911" y="1435251"/>
            <a:ext cx="7170938" cy="646331"/>
          </a:xfrm>
          <a:prstGeom prst="rect">
            <a:avLst/>
          </a:prstGeom>
          <a:noFill/>
        </p:spPr>
        <p:txBody>
          <a:bodyPr wrap="square">
            <a:spAutoFit/>
          </a:bodyPr>
          <a:lstStyle/>
          <a:p>
            <a:r>
              <a:rPr lang="en-CA" dirty="0">
                <a:hlinkClick r:id="rId2"/>
              </a:rPr>
              <a:t>https://github.com/opencv/opencv/tree/master/data/haarcascades</a:t>
            </a:r>
            <a:endParaRPr lang="en-CA" dirty="0"/>
          </a:p>
          <a:p>
            <a:endParaRPr lang="en-CA" dirty="0"/>
          </a:p>
        </p:txBody>
      </p:sp>
      <p:sp>
        <p:nvSpPr>
          <p:cNvPr id="12" name="TextBox 11">
            <a:extLst>
              <a:ext uri="{FF2B5EF4-FFF2-40B4-BE49-F238E27FC236}">
                <a16:creationId xmlns:a16="http://schemas.microsoft.com/office/drawing/2014/main" id="{E2AA9D24-4E97-D512-319B-07B4E2C50B3B}"/>
              </a:ext>
            </a:extLst>
          </p:cNvPr>
          <p:cNvSpPr txBox="1"/>
          <p:nvPr/>
        </p:nvSpPr>
        <p:spPr>
          <a:xfrm>
            <a:off x="756821" y="2829768"/>
            <a:ext cx="10287740" cy="646331"/>
          </a:xfrm>
          <a:prstGeom prst="rect">
            <a:avLst/>
          </a:prstGeom>
          <a:noFill/>
        </p:spPr>
        <p:txBody>
          <a:bodyPr wrap="square">
            <a:spAutoFit/>
          </a:bodyPr>
          <a:lstStyle/>
          <a:p>
            <a:pPr marL="285750" indent="-285750">
              <a:buFont typeface="Arial" panose="020B0604020202020204" pitchFamily="34" charset="0"/>
              <a:buChar char="•"/>
            </a:pPr>
            <a:r>
              <a:rPr lang="en-CA" dirty="0"/>
              <a:t>Other pre-trained </a:t>
            </a:r>
            <a:r>
              <a:rPr lang="en-CA" dirty="0" err="1"/>
              <a:t>Haar</a:t>
            </a:r>
            <a:r>
              <a:rPr lang="en-CA" dirty="0"/>
              <a:t> cascades are provided, including one for Russian license plates and another for cat face detection.</a:t>
            </a:r>
          </a:p>
        </p:txBody>
      </p:sp>
      <p:pic>
        <p:nvPicPr>
          <p:cNvPr id="14" name="Picture 13">
            <a:extLst>
              <a:ext uri="{FF2B5EF4-FFF2-40B4-BE49-F238E27FC236}">
                <a16:creationId xmlns:a16="http://schemas.microsoft.com/office/drawing/2014/main" id="{F3BAEFA8-CAB5-2350-89E8-18A1C172F589}"/>
              </a:ext>
            </a:extLst>
          </p:cNvPr>
          <p:cNvPicPr>
            <a:picLocks noChangeAspect="1"/>
          </p:cNvPicPr>
          <p:nvPr/>
        </p:nvPicPr>
        <p:blipFill>
          <a:blip r:embed="rId3"/>
          <a:stretch>
            <a:fillRect/>
          </a:stretch>
        </p:blipFill>
        <p:spPr>
          <a:xfrm>
            <a:off x="3300909" y="3397375"/>
            <a:ext cx="7170938" cy="2853823"/>
          </a:xfrm>
          <a:prstGeom prst="rect">
            <a:avLst/>
          </a:prstGeom>
        </p:spPr>
      </p:pic>
      <p:pic>
        <p:nvPicPr>
          <p:cNvPr id="16" name="Picture 15">
            <a:extLst>
              <a:ext uri="{FF2B5EF4-FFF2-40B4-BE49-F238E27FC236}">
                <a16:creationId xmlns:a16="http://schemas.microsoft.com/office/drawing/2014/main" id="{D00AEC41-640E-5BB4-524C-33AA0EDA3724}"/>
              </a:ext>
            </a:extLst>
          </p:cNvPr>
          <p:cNvPicPr>
            <a:picLocks noChangeAspect="1"/>
          </p:cNvPicPr>
          <p:nvPr/>
        </p:nvPicPr>
        <p:blipFill>
          <a:blip r:embed="rId4"/>
          <a:stretch>
            <a:fillRect/>
          </a:stretch>
        </p:blipFill>
        <p:spPr>
          <a:xfrm>
            <a:off x="838200" y="6157859"/>
            <a:ext cx="7230484" cy="381053"/>
          </a:xfrm>
          <a:prstGeom prst="rect">
            <a:avLst/>
          </a:prstGeom>
        </p:spPr>
      </p:pic>
    </p:spTree>
    <p:extLst>
      <p:ext uri="{BB962C8B-B14F-4D97-AF65-F5344CB8AC3E}">
        <p14:creationId xmlns:p14="http://schemas.microsoft.com/office/powerpoint/2010/main" val="129729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ADCF-8404-79EA-2C62-519F598F6CD7}"/>
              </a:ext>
            </a:extLst>
          </p:cNvPr>
          <p:cNvSpPr>
            <a:spLocks noGrp="1"/>
          </p:cNvSpPr>
          <p:nvPr>
            <p:ph type="title"/>
          </p:nvPr>
        </p:nvSpPr>
        <p:spPr>
          <a:xfrm>
            <a:off x="838200" y="2362601"/>
            <a:ext cx="10515600" cy="1325563"/>
          </a:xfrm>
        </p:spPr>
        <p:txBody>
          <a:bodyPr/>
          <a:lstStyle/>
          <a:p>
            <a:pPr algn="ctr"/>
            <a:r>
              <a:rPr lang="en-CA" b="1" dirty="0"/>
              <a:t>Face Recognition </a:t>
            </a:r>
          </a:p>
        </p:txBody>
      </p:sp>
      <p:sp>
        <p:nvSpPr>
          <p:cNvPr id="3" name="Footer Placeholder 2">
            <a:extLst>
              <a:ext uri="{FF2B5EF4-FFF2-40B4-BE49-F238E27FC236}">
                <a16:creationId xmlns:a16="http://schemas.microsoft.com/office/drawing/2014/main" id="{4CFB07AA-DDBE-E167-BB06-556B3D3278A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572A8C78-9E0F-D3B8-2C06-4F14A3258410}"/>
              </a:ext>
            </a:extLst>
          </p:cNvPr>
          <p:cNvSpPr>
            <a:spLocks noGrp="1"/>
          </p:cNvSpPr>
          <p:nvPr>
            <p:ph type="sldNum" sz="quarter" idx="12"/>
          </p:nvPr>
        </p:nvSpPr>
        <p:spPr/>
        <p:txBody>
          <a:bodyPr/>
          <a:lstStyle/>
          <a:p>
            <a:fld id="{B20BAE8A-BB5C-499D-956E-1AE79ABD6EE1}" type="slidenum">
              <a:rPr lang="en-CA" smtClean="0"/>
              <a:t>8</a:t>
            </a:fld>
            <a:endParaRPr lang="en-CA"/>
          </a:p>
        </p:txBody>
      </p:sp>
    </p:spTree>
    <p:extLst>
      <p:ext uri="{BB962C8B-B14F-4D97-AF65-F5344CB8AC3E}">
        <p14:creationId xmlns:p14="http://schemas.microsoft.com/office/powerpoint/2010/main" val="364079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2B3A-6881-2522-2302-64B601734EF3}"/>
              </a:ext>
            </a:extLst>
          </p:cNvPr>
          <p:cNvSpPr>
            <a:spLocks noGrp="1"/>
          </p:cNvSpPr>
          <p:nvPr>
            <p:ph type="title"/>
          </p:nvPr>
        </p:nvSpPr>
        <p:spPr>
          <a:xfrm>
            <a:off x="838200" y="365125"/>
            <a:ext cx="10515600" cy="709073"/>
          </a:xfrm>
        </p:spPr>
        <p:txBody>
          <a:bodyPr/>
          <a:lstStyle/>
          <a:p>
            <a:r>
              <a:rPr lang="en-CA" b="1" dirty="0"/>
              <a:t>Face Recognition </a:t>
            </a:r>
          </a:p>
        </p:txBody>
      </p:sp>
      <p:sp>
        <p:nvSpPr>
          <p:cNvPr id="3" name="Footer Placeholder 2">
            <a:extLst>
              <a:ext uri="{FF2B5EF4-FFF2-40B4-BE49-F238E27FC236}">
                <a16:creationId xmlns:a16="http://schemas.microsoft.com/office/drawing/2014/main" id="{80227742-0BCF-D3A2-A755-731F4803B594}"/>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0E09C94-ACC2-9A8F-85B8-01A0BAA768E9}"/>
              </a:ext>
            </a:extLst>
          </p:cNvPr>
          <p:cNvSpPr>
            <a:spLocks noGrp="1"/>
          </p:cNvSpPr>
          <p:nvPr>
            <p:ph type="sldNum" sz="quarter" idx="12"/>
          </p:nvPr>
        </p:nvSpPr>
        <p:spPr/>
        <p:txBody>
          <a:bodyPr/>
          <a:lstStyle/>
          <a:p>
            <a:fld id="{B20BAE8A-BB5C-499D-956E-1AE79ABD6EE1}" type="slidenum">
              <a:rPr lang="en-CA" smtClean="0"/>
              <a:t>9</a:t>
            </a:fld>
            <a:endParaRPr lang="en-CA"/>
          </a:p>
        </p:txBody>
      </p:sp>
      <p:sp>
        <p:nvSpPr>
          <p:cNvPr id="6" name="TextBox 5">
            <a:extLst>
              <a:ext uri="{FF2B5EF4-FFF2-40B4-BE49-F238E27FC236}">
                <a16:creationId xmlns:a16="http://schemas.microsoft.com/office/drawing/2014/main" id="{01E7D7B9-F28C-37CA-EAE6-5D1EB7774370}"/>
              </a:ext>
            </a:extLst>
          </p:cNvPr>
          <p:cNvSpPr txBox="1"/>
          <p:nvPr/>
        </p:nvSpPr>
        <p:spPr>
          <a:xfrm>
            <a:off x="907740" y="1074198"/>
            <a:ext cx="10881805" cy="923330"/>
          </a:xfrm>
          <a:prstGeom prst="rect">
            <a:avLst/>
          </a:prstGeom>
          <a:noFill/>
        </p:spPr>
        <p:txBody>
          <a:bodyPr wrap="square">
            <a:spAutoFit/>
          </a:bodyPr>
          <a:lstStyle/>
          <a:p>
            <a:pPr marL="285750" indent="-285750">
              <a:buFont typeface="Arial" panose="020B0604020202020204" pitchFamily="34" charset="0"/>
              <a:buChar char="•"/>
            </a:pPr>
            <a:r>
              <a:rPr lang="en-CA" dirty="0"/>
              <a:t>With face recognition, we not only identify the person by drawing a BB on the face but we also recognise the person. With OpenCV and Python, through a database, we compare the person’s photo and we know how to identify it precisely.</a:t>
            </a:r>
          </a:p>
        </p:txBody>
      </p:sp>
      <p:pic>
        <p:nvPicPr>
          <p:cNvPr id="8" name="Picture 7">
            <a:extLst>
              <a:ext uri="{FF2B5EF4-FFF2-40B4-BE49-F238E27FC236}">
                <a16:creationId xmlns:a16="http://schemas.microsoft.com/office/drawing/2014/main" id="{1456E768-3732-DAD0-87ED-F0A79D2DD65A}"/>
              </a:ext>
            </a:extLst>
          </p:cNvPr>
          <p:cNvPicPr>
            <a:picLocks noChangeAspect="1"/>
          </p:cNvPicPr>
          <p:nvPr/>
        </p:nvPicPr>
        <p:blipFill>
          <a:blip r:embed="rId2"/>
          <a:stretch>
            <a:fillRect/>
          </a:stretch>
        </p:blipFill>
        <p:spPr>
          <a:xfrm>
            <a:off x="1286789" y="2304685"/>
            <a:ext cx="2143424" cy="447737"/>
          </a:xfrm>
          <a:prstGeom prst="rect">
            <a:avLst/>
          </a:prstGeom>
        </p:spPr>
      </p:pic>
    </p:spTree>
    <p:extLst>
      <p:ext uri="{BB962C8B-B14F-4D97-AF65-F5344CB8AC3E}">
        <p14:creationId xmlns:p14="http://schemas.microsoft.com/office/powerpoint/2010/main" val="349913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33335</TotalTime>
  <Words>3005</Words>
  <Application>Microsoft Office PowerPoint</Application>
  <PresentationFormat>Widescreen</PresentationFormat>
  <Paragraphs>256</Paragraphs>
  <Slides>33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Week-10</vt:lpstr>
      <vt:lpstr>Recap</vt:lpstr>
      <vt:lpstr>Agenda</vt:lpstr>
      <vt:lpstr>Critical Path</vt:lpstr>
      <vt:lpstr>Cascade classifiers from OpenCV </vt:lpstr>
      <vt:lpstr>OpenCV Haar Cascades</vt:lpstr>
      <vt:lpstr>OpenCV Haar Cascades</vt:lpstr>
      <vt:lpstr>Face Recognition </vt:lpstr>
      <vt:lpstr>Face Recognition </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Detection</vt:lpstr>
      <vt:lpstr>Feature Matching</vt:lpstr>
      <vt:lpstr>Feature Matching</vt:lpstr>
      <vt:lpstr>Image Similarity</vt:lpstr>
      <vt:lpstr>Image Similarity Approaches</vt:lpstr>
      <vt:lpstr>Image Similarity Approaches</vt:lpstr>
      <vt:lpstr>Image Similarity Approaches</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999</cp:revision>
  <dcterms:created xsi:type="dcterms:W3CDTF">2021-09-05T14:52:59Z</dcterms:created>
  <dcterms:modified xsi:type="dcterms:W3CDTF">2024-03-24T01:59:02Z</dcterms:modified>
</cp:coreProperties>
</file>